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26"/>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sldSz cx="12192000" cy="6858000"/>
  <p:notesSz cx="6858000" cy="12192000"/>
  <p:embeddedFontLst>
    <p:embeddedFont>
      <p:font typeface="MiSans" panose="02010600030101010101" charset="-122"/>
      <p:regular r:id="rId27"/>
    </p:embeddedFont>
  </p:embeddedFont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92" d="100"/>
          <a:sy n="92" d="100"/>
        </p:scale>
        <p:origin x="66" y="14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472112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PPTIST_MASTER">
    <p:bg>
      <p:bgPr>
        <a:solidFill>
          <a:srgbClr val="FFFFFF"/>
        </a:solidFill>
        <a:effectLst/>
      </p:bgPr>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16-d0shos475iks832je3og.png"/>
          <p:cNvPicPr>
            <a:picLocks noChangeAspect="1"/>
          </p:cNvPicPr>
          <p:nvPr/>
        </p:nvPicPr>
        <p:blipFill>
          <a:blip r:embed="rId3"/>
          <a:srcRect l="10" r="10"/>
          <a:stretch/>
        </p:blipFill>
        <p:spPr>
          <a:xfrm>
            <a:off x="1200" y="0"/>
            <a:ext cx="12189600" cy="6865200"/>
          </a:xfrm>
          <a:prstGeom prst="rect">
            <a:avLst/>
          </a:prstGeom>
        </p:spPr>
      </p:pic>
      <p:sp>
        <p:nvSpPr>
          <p:cNvPr id="3" name="Text 0"/>
          <p:cNvSpPr/>
          <p:nvPr/>
        </p:nvSpPr>
        <p:spPr>
          <a:xfrm>
            <a:off x="3777615" y="4553585"/>
            <a:ext cx="2649162" cy="461665"/>
          </a:xfrm>
          <a:prstGeom prst="rect">
            <a:avLst/>
          </a:prstGeom>
          <a:noFill/>
          <a:ln/>
        </p:spPr>
        <p:txBody>
          <a:bodyPr wrap="square" lIns="91440" tIns="45720" rIns="91440" bIns="45720" rtlCol="0" anchor="t">
            <a:spAutoFit/>
          </a:bodyPr>
          <a:lstStyle/>
          <a:p>
            <a:pPr marL="0" indent="0" algn="ctr">
              <a:lnSpc>
                <a:spcPct val="100000"/>
              </a:lnSpc>
              <a:buNone/>
            </a:pPr>
            <a:r>
              <a:rPr lang="zh-CN" altLang="en-US" sz="2400" dirty="0">
                <a:solidFill>
                  <a:srgbClr val="FFFFFF"/>
                </a:solidFill>
                <a:latin typeface="MiSans" pitchFamily="34" charset="0"/>
                <a:ea typeface="MiSans" pitchFamily="34" charset="-122"/>
                <a:cs typeface="MiSans" pitchFamily="34" charset="-120"/>
              </a:rPr>
              <a:t>主讲人：黄明兴</a:t>
            </a:r>
            <a:endParaRPr lang="en-US" sz="2400" dirty="0"/>
          </a:p>
        </p:txBody>
      </p:sp>
      <p:sp>
        <p:nvSpPr>
          <p:cNvPr id="5" name="Text 2"/>
          <p:cNvSpPr/>
          <p:nvPr/>
        </p:nvSpPr>
        <p:spPr>
          <a:xfrm>
            <a:off x="1932305" y="2097405"/>
            <a:ext cx="8327390" cy="927100"/>
          </a:xfrm>
          <a:prstGeom prst="rect">
            <a:avLst/>
          </a:prstGeom>
          <a:noFill/>
          <a:ln/>
        </p:spPr>
        <p:txBody>
          <a:bodyPr wrap="square" lIns="91440" tIns="45720" rIns="91440" bIns="45720" rtlCol="0" anchor="t">
            <a:spAutoFit/>
          </a:bodyPr>
          <a:lstStyle/>
          <a:p>
            <a:pPr marL="0" indent="0" algn="ctr">
              <a:lnSpc>
                <a:spcPct val="100000"/>
              </a:lnSpc>
              <a:buNone/>
            </a:pPr>
            <a:r>
              <a:rPr lang="en-US" sz="6000" b="1" dirty="0">
                <a:solidFill>
                  <a:srgbClr val="FFFFFF"/>
                </a:solidFill>
                <a:latin typeface="MiSans" pitchFamily="34" charset="0"/>
                <a:ea typeface="MiSans" pitchFamily="34" charset="-122"/>
                <a:cs typeface="MiSans" pitchFamily="34" charset="-120"/>
              </a:rPr>
              <a:t>计算机运维技术的发展</a:t>
            </a:r>
            <a:endParaRPr lang="en-US" sz="1600" dirty="0"/>
          </a:p>
        </p:txBody>
      </p:sp>
      <p:sp>
        <p:nvSpPr>
          <p:cNvPr id="6" name="Text 3"/>
          <p:cNvSpPr/>
          <p:nvPr/>
        </p:nvSpPr>
        <p:spPr>
          <a:xfrm>
            <a:off x="649605" y="269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b="1" dirty="0">
                <a:solidFill>
                  <a:srgbClr val="FFFFFF"/>
                </a:solidFill>
                <a:latin typeface="MiSans" pitchFamily="34" charset="0"/>
                <a:ea typeface="MiSans" pitchFamily="34" charset="-122"/>
                <a:cs typeface="MiSans" pitchFamily="34" charset="-120"/>
              </a:rPr>
              <a:t>YOUR LOGO</a:t>
            </a:r>
            <a:endParaRPr lang="en-US" sz="16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715" y="5120640"/>
            <a:ext cx="12206605" cy="1798320"/>
          </a:xfrm>
          <a:prstGeom prst="roundRect">
            <a:avLst>
              <a:gd name="adj" fmla="val 0"/>
            </a:avLst>
          </a:prstGeom>
          <a:solidFill>
            <a:srgbClr val="6DAECC"/>
          </a:solidFill>
          <a:ln/>
        </p:spPr>
      </p:sp>
      <p:sp>
        <p:nvSpPr>
          <p:cNvPr id="3" name="Text 1"/>
          <p:cNvSpPr/>
          <p:nvPr/>
        </p:nvSpPr>
        <p:spPr>
          <a:xfrm>
            <a:off x="-5715" y="5120640"/>
            <a:ext cx="12206605" cy="17983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895350" y="1499862"/>
            <a:ext cx="3131820" cy="4437908"/>
          </a:xfrm>
          <a:prstGeom prst="roundRect">
            <a:avLst>
              <a:gd name="adj" fmla="val 5833"/>
            </a:avLst>
          </a:prstGeom>
          <a:solidFill>
            <a:srgbClr val="FFFFFF"/>
          </a:solidFill>
          <a:ln w="19050">
            <a:solidFill>
              <a:srgbClr val="6DAECC"/>
            </a:solidFill>
            <a:prstDash val="solid"/>
          </a:ln>
        </p:spPr>
      </p:sp>
      <p:sp>
        <p:nvSpPr>
          <p:cNvPr id="5" name="Text 3"/>
          <p:cNvSpPr/>
          <p:nvPr/>
        </p:nvSpPr>
        <p:spPr>
          <a:xfrm>
            <a:off x="89535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6" name="Image 0" descr="https://test-kimi-img.moonshot.cn/pub/slides/slides_tmpl/image/25-05-30-10:48:52-d0shp5475iks832je420.png"/>
          <p:cNvPicPr>
            <a:picLocks noChangeAspect="1"/>
          </p:cNvPicPr>
          <p:nvPr/>
        </p:nvPicPr>
        <p:blipFill>
          <a:blip r:embed="rId3"/>
          <a:srcRect t="155" b="194"/>
          <a:stretch/>
        </p:blipFill>
        <p:spPr>
          <a:xfrm>
            <a:off x="1069975" y="1678293"/>
            <a:ext cx="2783205" cy="1633816"/>
          </a:xfrm>
          <a:prstGeom prst="rect">
            <a:avLst/>
          </a:prstGeom>
        </p:spPr>
      </p:pic>
      <p:sp>
        <p:nvSpPr>
          <p:cNvPr id="7" name="Shape 4"/>
          <p:cNvSpPr/>
          <p:nvPr/>
        </p:nvSpPr>
        <p:spPr>
          <a:xfrm>
            <a:off x="4349115" y="1149350"/>
            <a:ext cx="3605530" cy="5138420"/>
          </a:xfrm>
          <a:prstGeom prst="roundRect">
            <a:avLst>
              <a:gd name="adj" fmla="val 5833"/>
            </a:avLst>
          </a:prstGeom>
          <a:solidFill>
            <a:srgbClr val="FFFFFF"/>
          </a:solidFill>
          <a:ln w="19050">
            <a:solidFill>
              <a:srgbClr val="6DAECC"/>
            </a:solidFill>
            <a:prstDash val="solid"/>
          </a:ln>
        </p:spPr>
      </p:sp>
      <p:sp>
        <p:nvSpPr>
          <p:cNvPr id="8" name="Text 5"/>
          <p:cNvSpPr/>
          <p:nvPr/>
        </p:nvSpPr>
        <p:spPr>
          <a:xfrm>
            <a:off x="4349115" y="1149350"/>
            <a:ext cx="3605530" cy="5138420"/>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9" name="Image 1" descr="https://test-kimi-img.moonshot.cn/pub/slides/slides_tmpl/image/25-05-30-10:48:53-d0shp5c75iks832je42g.png"/>
          <p:cNvPicPr>
            <a:picLocks noChangeAspect="1"/>
          </p:cNvPicPr>
          <p:nvPr/>
        </p:nvPicPr>
        <p:blipFill>
          <a:blip r:embed="rId4"/>
          <a:srcRect l="54" r="54"/>
          <a:stretch/>
        </p:blipFill>
        <p:spPr>
          <a:xfrm>
            <a:off x="4471192" y="1366097"/>
            <a:ext cx="3361377" cy="2163192"/>
          </a:xfrm>
          <a:prstGeom prst="rect">
            <a:avLst/>
          </a:prstGeom>
        </p:spPr>
      </p:pic>
      <p:sp>
        <p:nvSpPr>
          <p:cNvPr id="10" name="Shape 6"/>
          <p:cNvSpPr/>
          <p:nvPr/>
        </p:nvSpPr>
        <p:spPr>
          <a:xfrm>
            <a:off x="8276590" y="1499862"/>
            <a:ext cx="3131820" cy="4437908"/>
          </a:xfrm>
          <a:prstGeom prst="roundRect">
            <a:avLst>
              <a:gd name="adj" fmla="val 5833"/>
            </a:avLst>
          </a:prstGeom>
          <a:solidFill>
            <a:srgbClr val="FFFFFF"/>
          </a:solidFill>
          <a:ln w="19050">
            <a:solidFill>
              <a:srgbClr val="6DAECC"/>
            </a:solidFill>
            <a:prstDash val="solid"/>
          </a:ln>
        </p:spPr>
      </p:sp>
      <p:sp>
        <p:nvSpPr>
          <p:cNvPr id="11" name="Text 7"/>
          <p:cNvSpPr/>
          <p:nvPr/>
        </p:nvSpPr>
        <p:spPr>
          <a:xfrm>
            <a:off x="827659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12" name="Image 2" descr="https://test-kimi-img.moonshot.cn/pub/slides/slides_tmpl/image/25-05-30-10:48:54-d0shp5k75iks832je430.png"/>
          <p:cNvPicPr>
            <a:picLocks noChangeAspect="1"/>
          </p:cNvPicPr>
          <p:nvPr/>
        </p:nvPicPr>
        <p:blipFill>
          <a:blip r:embed="rId5"/>
          <a:srcRect t="155" b="194"/>
          <a:stretch/>
        </p:blipFill>
        <p:spPr>
          <a:xfrm>
            <a:off x="8451215" y="1678293"/>
            <a:ext cx="2783205" cy="1633816"/>
          </a:xfrm>
          <a:prstGeom prst="rect">
            <a:avLst/>
          </a:prstGeom>
        </p:spPr>
      </p:pic>
      <p:sp>
        <p:nvSpPr>
          <p:cNvPr id="13" name="Text 8"/>
          <p:cNvSpPr/>
          <p:nvPr/>
        </p:nvSpPr>
        <p:spPr>
          <a:xfrm>
            <a:off x="60833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云原生运维</a:t>
            </a:r>
            <a:endParaRPr lang="en-US" sz="1600" dirty="0"/>
          </a:p>
        </p:txBody>
      </p:sp>
      <p:sp>
        <p:nvSpPr>
          <p:cNvPr id="14" name="Text 9"/>
          <p:cNvSpPr/>
          <p:nvPr/>
        </p:nvSpPr>
        <p:spPr>
          <a:xfrm>
            <a:off x="1047750" y="3827118"/>
            <a:ext cx="2827020" cy="1909167"/>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云原生是现代运维技术的重要发展方向。它强调应用的开发、部署和运维都基于云平台。云原生应用具有弹性伸缩、高可用性等特点。例如，容器化技术如Docker，可以将应用及其依赖打包成容器，在云平台上快速部署和运行。</a:t>
            </a:r>
            <a:endParaRPr lang="en-US" sz="1600" dirty="0"/>
          </a:p>
        </p:txBody>
      </p:sp>
      <p:sp>
        <p:nvSpPr>
          <p:cNvPr id="15" name="Text 10"/>
          <p:cNvSpPr/>
          <p:nvPr/>
        </p:nvSpPr>
        <p:spPr>
          <a:xfrm>
            <a:off x="1047750" y="3319126"/>
            <a:ext cx="2908935"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云原生概念</a:t>
            </a:r>
            <a:endParaRPr lang="en-US" sz="1600" dirty="0"/>
          </a:p>
        </p:txBody>
      </p:sp>
      <p:sp>
        <p:nvSpPr>
          <p:cNvPr id="16" name="Text 11"/>
          <p:cNvSpPr/>
          <p:nvPr/>
        </p:nvSpPr>
        <p:spPr>
          <a:xfrm>
            <a:off x="4490724" y="4199312"/>
            <a:ext cx="3322312" cy="1647230"/>
          </a:xfrm>
          <a:prstGeom prst="rect">
            <a:avLst/>
          </a:prstGeom>
          <a:noFill/>
          <a:ln/>
        </p:spPr>
        <p:txBody>
          <a:bodyPr wrap="square" lIns="0" tIns="0" rIns="0" bIns="0" rtlCol="0" anchor="t">
            <a:spAutoFit/>
          </a:bodyPr>
          <a:lstStyle/>
          <a:p>
            <a:pPr marL="0" indent="0" algn="just">
              <a:lnSpc>
                <a:spcPct val="110000"/>
              </a:lnSpc>
              <a:buNone/>
            </a:pPr>
            <a:r>
              <a:rPr lang="en-US" sz="1600" dirty="0">
                <a:solidFill>
                  <a:srgbClr val="2B2F36"/>
                </a:solidFill>
                <a:latin typeface="MiSans" pitchFamily="34" charset="0"/>
                <a:ea typeface="MiSans" pitchFamily="34" charset="-122"/>
                <a:cs typeface="MiSans" pitchFamily="34" charset="-120"/>
              </a:rPr>
              <a:t>云原生运维离不开专业的工具支持。Kubernetes是目前最流行的容器编排工具，它可以管理容器的生命周期，实现自动扩缩容、负载均衡等功能。通过使用这些工具，运维人员可以更高效地管理云原生应用。</a:t>
            </a:r>
            <a:endParaRPr lang="en-US" sz="1600" dirty="0"/>
          </a:p>
        </p:txBody>
      </p:sp>
      <p:sp>
        <p:nvSpPr>
          <p:cNvPr id="17" name="Text 12"/>
          <p:cNvSpPr/>
          <p:nvPr/>
        </p:nvSpPr>
        <p:spPr>
          <a:xfrm>
            <a:off x="4490724" y="3568121"/>
            <a:ext cx="3322312" cy="555113"/>
          </a:xfrm>
          <a:prstGeom prst="rect">
            <a:avLst/>
          </a:prstGeom>
          <a:noFill/>
          <a:ln/>
        </p:spPr>
        <p:txBody>
          <a:bodyPr wrap="square" lIns="0" tIns="0" rIns="0" bIns="35941" rtlCol="0" anchor="ctr"/>
          <a:lstStyle/>
          <a:p>
            <a:pPr marL="0" indent="0" algn="ctr">
              <a:lnSpc>
                <a:spcPct val="100000"/>
              </a:lnSpc>
              <a:buNone/>
            </a:pPr>
            <a:r>
              <a:rPr lang="en-US" sz="1800" b="1" dirty="0">
                <a:solidFill>
                  <a:srgbClr val="333333"/>
                </a:solidFill>
                <a:latin typeface="MiSans" pitchFamily="34" charset="0"/>
                <a:ea typeface="MiSans" pitchFamily="34" charset="-122"/>
                <a:cs typeface="MiSans" pitchFamily="34" charset="-120"/>
              </a:rPr>
              <a:t>云原生运维工具</a:t>
            </a:r>
            <a:endParaRPr lang="en-US" sz="1600" dirty="0"/>
          </a:p>
        </p:txBody>
      </p:sp>
      <p:sp>
        <p:nvSpPr>
          <p:cNvPr id="18" name="Text 13"/>
          <p:cNvSpPr/>
          <p:nvPr/>
        </p:nvSpPr>
        <p:spPr>
          <a:xfrm>
            <a:off x="8428990" y="3827118"/>
            <a:ext cx="2827020" cy="1636514"/>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尽管云原生运维带来了诸多优势，但也面临着一些挑战。例如，云原生架构的复杂性增加了运维难度；数据安全和隐私保护问题也需要特别关注。运维人员需要不断学习和掌握新技术，以应对这些挑战。</a:t>
            </a:r>
            <a:endParaRPr lang="en-US" sz="1600" dirty="0"/>
          </a:p>
        </p:txBody>
      </p:sp>
      <p:sp>
        <p:nvSpPr>
          <p:cNvPr id="19" name="Text 14"/>
          <p:cNvSpPr/>
          <p:nvPr/>
        </p:nvSpPr>
        <p:spPr>
          <a:xfrm>
            <a:off x="8428990" y="3319126"/>
            <a:ext cx="2909570"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云原生运维挑战</a:t>
            </a:r>
            <a:endParaRPr lang="en-US" sz="16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3471545" y="1610995"/>
            <a:ext cx="7499350" cy="4164330"/>
          </a:xfrm>
          <a:prstGeom prst="roundRect">
            <a:avLst>
              <a:gd name="adj" fmla="val 50000"/>
            </a:avLst>
          </a:prstGeom>
          <a:solidFill>
            <a:srgbClr val="295C74">
              <a:alpha val="23137"/>
            </a:srgbClr>
          </a:solidFill>
          <a:ln/>
        </p:spPr>
      </p:sp>
      <p:sp>
        <p:nvSpPr>
          <p:cNvPr id="3" name="Text 1"/>
          <p:cNvSpPr/>
          <p:nvPr/>
        </p:nvSpPr>
        <p:spPr>
          <a:xfrm>
            <a:off x="-3471545" y="1610995"/>
            <a:ext cx="7499350" cy="4164330"/>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4" name="Image 0" descr="https://test-kimi-img.moonshot.cn/pub/slides/slides_tmpl/image/25-05-30-10:48:57-d0shp6c75iks832je440.png"/>
          <p:cNvPicPr>
            <a:picLocks noChangeAspect="1"/>
          </p:cNvPicPr>
          <p:nvPr/>
        </p:nvPicPr>
        <p:blipFill>
          <a:blip r:embed="rId3"/>
          <a:srcRect l="5" r="5"/>
          <a:stretch/>
        </p:blipFill>
        <p:spPr>
          <a:xfrm>
            <a:off x="-3074352" y="1831658"/>
            <a:ext cx="6704965" cy="3723005"/>
          </a:xfrm>
          <a:prstGeom prst="rect">
            <a:avLst/>
          </a:prstGeom>
        </p:spPr>
      </p:pic>
      <p:sp>
        <p:nvSpPr>
          <p:cNvPr id="5" name="Shape 2"/>
          <p:cNvSpPr/>
          <p:nvPr/>
        </p:nvSpPr>
        <p:spPr>
          <a:xfrm>
            <a:off x="-3773170" y="1443355"/>
            <a:ext cx="8102600" cy="4499610"/>
          </a:xfrm>
          <a:prstGeom prst="roundRect">
            <a:avLst>
              <a:gd name="adj" fmla="val 50000"/>
            </a:avLst>
          </a:prstGeom>
          <a:solidFill>
            <a:srgbClr val="000000">
              <a:alpha val="0"/>
            </a:srgbClr>
          </a:solidFill>
          <a:ln w="19050">
            <a:gradFill flip="none" rotWithShape="1">
              <a:gsLst>
                <a:gs pos="0">
                  <a:srgbClr val="3178A1"/>
                </a:gs>
                <a:gs pos="50000">
                  <a:srgbClr val="FFFFFF">
                    <a:alpha val="0"/>
                  </a:srgbClr>
                </a:gs>
              </a:gsLst>
              <a:lin ang="10800000" scaled="1"/>
            </a:gradFill>
            <a:prstDash val="solid"/>
          </a:ln>
        </p:spPr>
      </p:sp>
      <p:sp>
        <p:nvSpPr>
          <p:cNvPr id="6" name="Text 3"/>
          <p:cNvSpPr/>
          <p:nvPr/>
        </p:nvSpPr>
        <p:spPr>
          <a:xfrm>
            <a:off x="-3773170" y="1443355"/>
            <a:ext cx="8102600" cy="449961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2808605" y="1239520"/>
            <a:ext cx="652145" cy="663575"/>
          </a:xfrm>
          <a:prstGeom prst="ellipse">
            <a:avLst/>
          </a:prstGeom>
          <a:solidFill>
            <a:srgbClr val="255A79"/>
          </a:solidFill>
          <a:ln/>
        </p:spPr>
      </p:sp>
      <p:sp>
        <p:nvSpPr>
          <p:cNvPr id="8" name="Text 5"/>
          <p:cNvSpPr/>
          <p:nvPr/>
        </p:nvSpPr>
        <p:spPr>
          <a:xfrm>
            <a:off x="2808605" y="1239520"/>
            <a:ext cx="652145" cy="6635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a:off x="4010025" y="3220720"/>
            <a:ext cx="652145" cy="663575"/>
          </a:xfrm>
          <a:prstGeom prst="ellipse">
            <a:avLst/>
          </a:prstGeom>
          <a:solidFill>
            <a:srgbClr val="255A79"/>
          </a:solidFill>
          <a:ln/>
        </p:spPr>
      </p:sp>
      <p:sp>
        <p:nvSpPr>
          <p:cNvPr id="10" name="Text 7"/>
          <p:cNvSpPr/>
          <p:nvPr/>
        </p:nvSpPr>
        <p:spPr>
          <a:xfrm>
            <a:off x="4010025" y="3220720"/>
            <a:ext cx="652145" cy="6635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Shape 8"/>
          <p:cNvSpPr/>
          <p:nvPr/>
        </p:nvSpPr>
        <p:spPr>
          <a:xfrm>
            <a:off x="3161030" y="5215890"/>
            <a:ext cx="652145" cy="663575"/>
          </a:xfrm>
          <a:prstGeom prst="ellipse">
            <a:avLst/>
          </a:prstGeom>
          <a:solidFill>
            <a:srgbClr val="255A79"/>
          </a:solidFill>
          <a:ln/>
        </p:spPr>
      </p:sp>
      <p:sp>
        <p:nvSpPr>
          <p:cNvPr id="12" name="Text 9"/>
          <p:cNvSpPr/>
          <p:nvPr/>
        </p:nvSpPr>
        <p:spPr>
          <a:xfrm>
            <a:off x="3161030" y="5215890"/>
            <a:ext cx="652145" cy="6635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3" name="Text 10"/>
          <p:cNvSpPr/>
          <p:nvPr/>
        </p:nvSpPr>
        <p:spPr>
          <a:xfrm>
            <a:off x="2846705" y="1313815"/>
            <a:ext cx="591820" cy="431800"/>
          </a:xfrm>
          <a:prstGeom prst="rect">
            <a:avLst/>
          </a:prstGeom>
          <a:noFill/>
          <a:ln/>
        </p:spPr>
        <p:txBody>
          <a:bodyPr wrap="square" lIns="91440" tIns="45720" rIns="91440" bIns="45720" rtlCol="0" anchor="t">
            <a:spAutoFit/>
          </a:bodyPr>
          <a:lstStyle/>
          <a:p>
            <a:pPr marL="0" indent="0" algn="l">
              <a:lnSpc>
                <a:spcPct val="100000"/>
              </a:lnSpc>
              <a:buNone/>
            </a:pPr>
            <a:r>
              <a:rPr lang="en-US" sz="2800" dirty="0">
                <a:solidFill>
                  <a:srgbClr val="FFFFFF"/>
                </a:solidFill>
                <a:latin typeface="MiSans" pitchFamily="34" charset="0"/>
                <a:ea typeface="MiSans" pitchFamily="34" charset="-122"/>
                <a:cs typeface="MiSans" pitchFamily="34" charset="-120"/>
              </a:rPr>
              <a:t>01</a:t>
            </a:r>
            <a:endParaRPr lang="en-US" sz="1600" dirty="0"/>
          </a:p>
        </p:txBody>
      </p:sp>
      <p:sp>
        <p:nvSpPr>
          <p:cNvPr id="14" name="Text 11"/>
          <p:cNvSpPr/>
          <p:nvPr/>
        </p:nvSpPr>
        <p:spPr>
          <a:xfrm>
            <a:off x="4027170" y="3285490"/>
            <a:ext cx="642620" cy="431800"/>
          </a:xfrm>
          <a:prstGeom prst="rect">
            <a:avLst/>
          </a:prstGeom>
          <a:noFill/>
          <a:ln/>
        </p:spPr>
        <p:txBody>
          <a:bodyPr wrap="square" lIns="91440" tIns="45720" rIns="91440" bIns="45720" rtlCol="0" anchor="t">
            <a:spAutoFit/>
          </a:bodyPr>
          <a:lstStyle/>
          <a:p>
            <a:pPr marL="0" indent="0" algn="l">
              <a:lnSpc>
                <a:spcPct val="100000"/>
              </a:lnSpc>
              <a:buNone/>
            </a:pPr>
            <a:r>
              <a:rPr lang="en-US" sz="2800" dirty="0">
                <a:solidFill>
                  <a:srgbClr val="FFFFFF"/>
                </a:solidFill>
                <a:latin typeface="MiSans" pitchFamily="34" charset="0"/>
                <a:ea typeface="MiSans" pitchFamily="34" charset="-122"/>
                <a:cs typeface="MiSans" pitchFamily="34" charset="-120"/>
              </a:rPr>
              <a:t>02</a:t>
            </a:r>
            <a:endParaRPr lang="en-US" sz="1600" dirty="0"/>
          </a:p>
        </p:txBody>
      </p:sp>
      <p:sp>
        <p:nvSpPr>
          <p:cNvPr id="15" name="Text 12"/>
          <p:cNvSpPr/>
          <p:nvPr/>
        </p:nvSpPr>
        <p:spPr>
          <a:xfrm>
            <a:off x="3167380" y="5291455"/>
            <a:ext cx="667385" cy="431800"/>
          </a:xfrm>
          <a:prstGeom prst="rect">
            <a:avLst/>
          </a:prstGeom>
          <a:noFill/>
          <a:ln/>
        </p:spPr>
        <p:txBody>
          <a:bodyPr wrap="square" lIns="91440" tIns="45720" rIns="91440" bIns="45720" rtlCol="0" anchor="t">
            <a:spAutoFit/>
          </a:bodyPr>
          <a:lstStyle/>
          <a:p>
            <a:pPr marL="0" indent="0" algn="l">
              <a:lnSpc>
                <a:spcPct val="100000"/>
              </a:lnSpc>
              <a:buNone/>
            </a:pPr>
            <a:r>
              <a:rPr lang="en-US" sz="2800" dirty="0">
                <a:solidFill>
                  <a:srgbClr val="FFFFFF"/>
                </a:solidFill>
                <a:latin typeface="MiSans" pitchFamily="34" charset="0"/>
                <a:ea typeface="MiSans" pitchFamily="34" charset="-122"/>
                <a:cs typeface="MiSans" pitchFamily="34" charset="-120"/>
              </a:rPr>
              <a:t>03</a:t>
            </a:r>
            <a:endParaRPr lang="en-US" sz="1600" dirty="0"/>
          </a:p>
        </p:txBody>
      </p:sp>
      <p:sp>
        <p:nvSpPr>
          <p:cNvPr id="16" name="Text 13"/>
          <p:cNvSpPr/>
          <p:nvPr/>
        </p:nvSpPr>
        <p:spPr>
          <a:xfrm>
            <a:off x="4210685" y="1246505"/>
            <a:ext cx="683895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AIOps概念</a:t>
            </a:r>
            <a:endParaRPr lang="en-US" sz="1600" dirty="0"/>
          </a:p>
        </p:txBody>
      </p:sp>
      <p:sp>
        <p:nvSpPr>
          <p:cNvPr id="17" name="Text 14"/>
          <p:cNvSpPr/>
          <p:nvPr/>
        </p:nvSpPr>
        <p:spPr>
          <a:xfrm>
            <a:off x="4210685" y="1703070"/>
            <a:ext cx="6838950"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AIOps是人工智能与运维技术的结合。它通过机器学习、数据分析等技术，实现运维的智能化。例如，通过对系统日志和性能数据的分析，AIOps可以自动发现潜在问题并进行预警，提前采取措施避免故障发生。</a:t>
            </a:r>
            <a:endParaRPr lang="en-US" sz="1600" dirty="0"/>
          </a:p>
        </p:txBody>
      </p:sp>
      <p:sp>
        <p:nvSpPr>
          <p:cNvPr id="18" name="Text 15"/>
          <p:cNvSpPr/>
          <p:nvPr/>
        </p:nvSpPr>
        <p:spPr>
          <a:xfrm>
            <a:off x="4027170" y="5546725"/>
            <a:ext cx="6839585"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AIOps的发展趋势是与更多技术融合。未来，它将与云计算、大数据等技术深度结合，形成更强大的运维解决方案。同时，随着人工智能技术的不断发展，AIOps将具备更强的自学习和自适应能力。</a:t>
            </a:r>
            <a:endParaRPr lang="en-US" sz="1600" dirty="0"/>
          </a:p>
        </p:txBody>
      </p:sp>
      <p:sp>
        <p:nvSpPr>
          <p:cNvPr id="19" name="Text 16"/>
          <p:cNvSpPr/>
          <p:nvPr/>
        </p:nvSpPr>
        <p:spPr>
          <a:xfrm>
            <a:off x="4027170" y="5089525"/>
            <a:ext cx="683895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AIOps发展趋势</a:t>
            </a:r>
            <a:endParaRPr lang="en-US" sz="1600" dirty="0"/>
          </a:p>
        </p:txBody>
      </p:sp>
      <p:sp>
        <p:nvSpPr>
          <p:cNvPr id="20" name="Text 17"/>
          <p:cNvSpPr/>
          <p:nvPr/>
        </p:nvSpPr>
        <p:spPr>
          <a:xfrm>
            <a:off x="4859020" y="3302000"/>
            <a:ext cx="683895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AIOps应用场景</a:t>
            </a:r>
            <a:endParaRPr lang="en-US" sz="1600" dirty="0"/>
          </a:p>
        </p:txBody>
      </p:sp>
      <p:sp>
        <p:nvSpPr>
          <p:cNvPr id="21" name="Text 18"/>
          <p:cNvSpPr/>
          <p:nvPr/>
        </p:nvSpPr>
        <p:spPr>
          <a:xfrm>
            <a:off x="4859020" y="3758565"/>
            <a:ext cx="6838950"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AIOps在多个运维场景中都有广泛应用。例如，在故障诊断中，它可以快速定位故障根源；在性能优化方面，可以根据实时数据自动调整系统参数。这些应用场景大大提高了运维的效率和准确性。</a:t>
            </a:r>
            <a:endParaRPr lang="en-US" sz="1600" dirty="0"/>
          </a:p>
        </p:txBody>
      </p:sp>
      <p:sp>
        <p:nvSpPr>
          <p:cNvPr id="22" name="Text 19"/>
          <p:cNvSpPr/>
          <p:nvPr/>
        </p:nvSpPr>
        <p:spPr>
          <a:xfrm>
            <a:off x="638810" y="315595"/>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AIOps运维</a:t>
            </a:r>
            <a:endParaRPr lang="en-US" sz="16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04</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运维技术发展趋势</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9:02-d0shp7k75iks832je45g.png"/>
          <p:cNvPicPr>
            <a:picLocks noChangeAspect="1"/>
          </p:cNvPicPr>
          <p:nvPr/>
        </p:nvPicPr>
        <p:blipFill>
          <a:blip r:embed="rId3"/>
          <a:srcRect l="20" r="20"/>
          <a:stretch/>
        </p:blipFill>
        <p:spPr>
          <a:xfrm>
            <a:off x="630555" y="1304290"/>
            <a:ext cx="3889375" cy="4761230"/>
          </a:xfrm>
          <a:prstGeom prst="rect">
            <a:avLst/>
          </a:prstGeom>
        </p:spPr>
      </p:pic>
      <p:sp>
        <p:nvSpPr>
          <p:cNvPr id="3" name="Shape 0"/>
          <p:cNvSpPr/>
          <p:nvPr/>
        </p:nvSpPr>
        <p:spPr>
          <a:xfrm>
            <a:off x="3981450" y="5556885"/>
            <a:ext cx="668020" cy="727075"/>
          </a:xfrm>
          <a:prstGeom prst="roundRect">
            <a:avLst>
              <a:gd name="adj" fmla="val 10513"/>
            </a:avLst>
          </a:prstGeom>
          <a:solidFill>
            <a:srgbClr val="295C74"/>
          </a:solidFill>
          <a:ln/>
        </p:spPr>
      </p:sp>
      <p:sp>
        <p:nvSpPr>
          <p:cNvPr id="4" name="Text 1"/>
          <p:cNvSpPr/>
          <p:nvPr/>
        </p:nvSpPr>
        <p:spPr>
          <a:xfrm>
            <a:off x="3981450" y="5556885"/>
            <a:ext cx="668020" cy="727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4871720" y="3219450"/>
            <a:ext cx="3194685" cy="2845435"/>
          </a:xfrm>
          <a:prstGeom prst="roundRect">
            <a:avLst>
              <a:gd name="adj" fmla="val 10513"/>
            </a:avLst>
          </a:prstGeom>
          <a:solidFill>
            <a:srgbClr val="FFFFFF"/>
          </a:solidFill>
          <a:ln w="12700">
            <a:solidFill>
              <a:srgbClr val="295C74"/>
            </a:solidFill>
            <a:prstDash val="solid"/>
          </a:ln>
        </p:spPr>
      </p:sp>
      <p:sp>
        <p:nvSpPr>
          <p:cNvPr id="6" name="Text 3"/>
          <p:cNvSpPr/>
          <p:nvPr/>
        </p:nvSpPr>
        <p:spPr>
          <a:xfrm>
            <a:off x="4871720" y="3219450"/>
            <a:ext cx="3194685" cy="284543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8293100" y="3244850"/>
            <a:ext cx="3157220" cy="2833370"/>
          </a:xfrm>
          <a:prstGeom prst="roundRect">
            <a:avLst>
              <a:gd name="adj" fmla="val 10513"/>
            </a:avLst>
          </a:prstGeom>
          <a:solidFill>
            <a:srgbClr val="FFFFFF"/>
          </a:solidFill>
          <a:ln w="12700">
            <a:solidFill>
              <a:srgbClr val="295C74"/>
            </a:solidFill>
            <a:prstDash val="solid"/>
          </a:ln>
        </p:spPr>
      </p:sp>
      <p:sp>
        <p:nvSpPr>
          <p:cNvPr id="8" name="Text 5"/>
          <p:cNvSpPr/>
          <p:nvPr/>
        </p:nvSpPr>
        <p:spPr>
          <a:xfrm>
            <a:off x="8293100" y="3244850"/>
            <a:ext cx="3157220" cy="28333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rot="16200000">
            <a:off x="7375085" y="-681795"/>
            <a:ext cx="72000" cy="5166995"/>
          </a:xfrm>
          <a:prstGeom prst="parallelogram">
            <a:avLst/>
          </a:prstGeom>
          <a:gradFill flip="none" rotWithShape="1">
            <a:gsLst>
              <a:gs pos="28000">
                <a:srgbClr val="A8CFE0">
                  <a:alpha val="0"/>
                </a:srgbClr>
              </a:gs>
              <a:gs pos="100000">
                <a:srgbClr val="3178A1"/>
              </a:gs>
            </a:gsLst>
            <a:lin ang="16200000" scaled="1"/>
          </a:gradFill>
          <a:ln/>
        </p:spPr>
      </p:sp>
      <p:sp>
        <p:nvSpPr>
          <p:cNvPr id="10" name="Text 7"/>
          <p:cNvSpPr/>
          <p:nvPr/>
        </p:nvSpPr>
        <p:spPr>
          <a:xfrm rot="16200000">
            <a:off x="7375085" y="-681795"/>
            <a:ext cx="72000" cy="51669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8"/>
          <p:cNvSpPr/>
          <p:nvPr/>
        </p:nvSpPr>
        <p:spPr>
          <a:xfrm>
            <a:off x="4802505" y="1382395"/>
            <a:ext cx="4551045" cy="37465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智能运维技术</a:t>
            </a:r>
            <a:endParaRPr lang="en-US" sz="1600" dirty="0"/>
          </a:p>
        </p:txBody>
      </p:sp>
      <p:sp>
        <p:nvSpPr>
          <p:cNvPr id="12" name="Text 9"/>
          <p:cNvSpPr/>
          <p:nvPr/>
        </p:nvSpPr>
        <p:spPr>
          <a:xfrm>
            <a:off x="4802505" y="1976755"/>
            <a:ext cx="6647815"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运维技术正朝着智能化方向发展。除了AIOps外，智能运维还包括智能监控、智能预测等技术。例如，智能监控系统可以通过机器学习算法，自动识别异常行为并发出警报，提高了运维的实时性和准确性。</a:t>
            </a:r>
            <a:endParaRPr lang="en-US" sz="1600" dirty="0"/>
          </a:p>
        </p:txBody>
      </p:sp>
      <p:sp>
        <p:nvSpPr>
          <p:cNvPr id="13" name="Text 10"/>
          <p:cNvSpPr/>
          <p:nvPr/>
        </p:nvSpPr>
        <p:spPr>
          <a:xfrm>
            <a:off x="2032000" y="1793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dirty="0">
                <a:solidFill>
                  <a:srgbClr val="333333"/>
                </a:solidFill>
                <a:latin typeface="MiSans" pitchFamily="34" charset="0"/>
                <a:ea typeface="MiSans" pitchFamily="34" charset="-122"/>
                <a:cs typeface="MiSans" pitchFamily="34" charset="-120"/>
              </a:rPr>
              <a:t> </a:t>
            </a:r>
            <a:endParaRPr lang="en-US" sz="1600" dirty="0"/>
          </a:p>
        </p:txBody>
      </p:sp>
      <p:sp>
        <p:nvSpPr>
          <p:cNvPr id="14" name="Text 11"/>
          <p:cNvSpPr/>
          <p:nvPr/>
        </p:nvSpPr>
        <p:spPr>
          <a:xfrm>
            <a:off x="50482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智能运维优势</a:t>
            </a:r>
            <a:endParaRPr lang="en-US" sz="1600" dirty="0"/>
          </a:p>
        </p:txBody>
      </p:sp>
      <p:sp>
        <p:nvSpPr>
          <p:cNvPr id="15" name="Text 12"/>
          <p:cNvSpPr/>
          <p:nvPr/>
        </p:nvSpPr>
        <p:spPr>
          <a:xfrm>
            <a:off x="84137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智能运维挑战</a:t>
            </a:r>
            <a:endParaRPr lang="en-US" sz="1600" dirty="0"/>
          </a:p>
        </p:txBody>
      </p:sp>
      <p:sp>
        <p:nvSpPr>
          <p:cNvPr id="16" name="Text 13"/>
          <p:cNvSpPr/>
          <p:nvPr/>
        </p:nvSpPr>
        <p:spPr>
          <a:xfrm>
            <a:off x="5048250" y="3935095"/>
            <a:ext cx="2872740" cy="1740694"/>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智能运维的优势在于能够快速响应和处理问题。它可以自动分析海量数据，提前发现潜在风险，减少故障发生的概率。同时，智能运维可以自动调整系统配置，优化性能，提高系统的整体效率。</a:t>
            </a:r>
            <a:endParaRPr lang="en-US" sz="1600" dirty="0"/>
          </a:p>
        </p:txBody>
      </p:sp>
      <p:sp>
        <p:nvSpPr>
          <p:cNvPr id="17" name="Text 14"/>
          <p:cNvSpPr/>
          <p:nvPr/>
        </p:nvSpPr>
        <p:spPr>
          <a:xfrm>
            <a:off x="8413750" y="3935095"/>
            <a:ext cx="2872740" cy="1740694"/>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智能运维也面临着一些挑战。例如，数据质量对智能运维的效果影响很大，需要确保数据的准确性和完整性；同时，智能运维系统的开发和维护成本较高，需要专业的技术团队支持。</a:t>
            </a:r>
            <a:endParaRPr lang="en-US" sz="1600" dirty="0"/>
          </a:p>
        </p:txBody>
      </p:sp>
      <p:sp>
        <p:nvSpPr>
          <p:cNvPr id="18" name="Text 15"/>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智能化趋势</a:t>
            </a:r>
            <a:endParaRPr lang="en-US" sz="16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5899785"/>
            <a:ext cx="12190095" cy="958215"/>
          </a:xfrm>
          <a:prstGeom prst="rect">
            <a:avLst/>
          </a:prstGeom>
          <a:solidFill>
            <a:srgbClr val="6DAECC"/>
          </a:solidFill>
          <a:ln/>
        </p:spPr>
      </p:sp>
      <p:sp>
        <p:nvSpPr>
          <p:cNvPr id="3" name="Text 1"/>
          <p:cNvSpPr/>
          <p:nvPr/>
        </p:nvSpPr>
        <p:spPr>
          <a:xfrm>
            <a:off x="0" y="5899785"/>
            <a:ext cx="12190095" cy="958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4956175" y="2925445"/>
            <a:ext cx="6500495" cy="1539875"/>
          </a:xfrm>
          <a:prstGeom prst="roundRect">
            <a:avLst>
              <a:gd name="adj" fmla="val 11000"/>
            </a:avLst>
          </a:prstGeom>
          <a:solidFill>
            <a:srgbClr val="079F92"/>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5" name="Text 3"/>
          <p:cNvSpPr/>
          <p:nvPr/>
        </p:nvSpPr>
        <p:spPr>
          <a:xfrm>
            <a:off x="4956175" y="2925445"/>
            <a:ext cx="6500495" cy="15398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4956175" y="1461770"/>
            <a:ext cx="6500495" cy="1339215"/>
          </a:xfrm>
          <a:prstGeom prst="roundRect">
            <a:avLst>
              <a:gd name="adj" fmla="val 8155"/>
            </a:avLst>
          </a:prstGeom>
          <a:solidFill>
            <a:srgbClr val="FFFFFF"/>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7" name="Text 5"/>
          <p:cNvSpPr/>
          <p:nvPr/>
        </p:nvSpPr>
        <p:spPr>
          <a:xfrm>
            <a:off x="4956175" y="1461770"/>
            <a:ext cx="6500495" cy="1339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735965" y="1255395"/>
            <a:ext cx="10720070" cy="1545590"/>
          </a:xfrm>
          <a:prstGeom prst="roundRect">
            <a:avLst>
              <a:gd name="adj" fmla="val 8155"/>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9" name="Text 7"/>
          <p:cNvSpPr/>
          <p:nvPr/>
        </p:nvSpPr>
        <p:spPr>
          <a:xfrm>
            <a:off x="735965" y="1255395"/>
            <a:ext cx="10720070"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735965" y="2931160"/>
            <a:ext cx="10720705" cy="1545590"/>
          </a:xfrm>
          <a:prstGeom prst="roundRect">
            <a:avLst>
              <a:gd name="adj" fmla="val 11000"/>
            </a:avLst>
          </a:prstGeom>
          <a:solidFill>
            <a:srgbClr val="6DAECC"/>
          </a:solidFill>
          <a:ln w="19050">
            <a:solidFill>
              <a:srgbClr val="E1EFF5">
                <a:alpha val="43137"/>
              </a:srgbClr>
            </a:solidFill>
            <a:prstDash val="solid"/>
          </a:ln>
          <a:effectLst>
            <a:outerShdw blurRad="254000" dist="134704" dir="2700000" algn="bl" rotWithShape="0">
              <a:srgbClr val="3178A1">
                <a:alpha val="10196"/>
              </a:srgbClr>
            </a:outerShdw>
          </a:effectLst>
        </p:spPr>
      </p:sp>
      <p:sp>
        <p:nvSpPr>
          <p:cNvPr id="11" name="Text 9"/>
          <p:cNvSpPr/>
          <p:nvPr/>
        </p:nvSpPr>
        <p:spPr>
          <a:xfrm>
            <a:off x="735965" y="2931160"/>
            <a:ext cx="10720705"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736600" y="4594860"/>
            <a:ext cx="10720070" cy="1590675"/>
          </a:xfrm>
          <a:prstGeom prst="roundRect">
            <a:avLst>
              <a:gd name="adj" fmla="val 10289"/>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13" name="Text 11"/>
          <p:cNvSpPr/>
          <p:nvPr/>
        </p:nvSpPr>
        <p:spPr>
          <a:xfrm>
            <a:off x="736600" y="4594860"/>
            <a:ext cx="10720070" cy="15906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Text 12"/>
          <p:cNvSpPr/>
          <p:nvPr/>
        </p:nvSpPr>
        <p:spPr>
          <a:xfrm>
            <a:off x="929005" y="3617595"/>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FFFFFF"/>
                </a:solidFill>
                <a:latin typeface="MiSans" pitchFamily="34" charset="0"/>
                <a:ea typeface="MiSans" pitchFamily="34" charset="-122"/>
                <a:cs typeface="MiSans" pitchFamily="34" charset="-120"/>
              </a:rPr>
              <a:t>云化运维的优势在于资源的灵活性和可扩展性。企业可以根据业务需求快速调整云资源，无需购买大量硬件设备。同时，云平台提供了丰富的运维工具和服务，降低了运维的复杂性。</a:t>
            </a:r>
            <a:endParaRPr lang="en-US" sz="1600" dirty="0"/>
          </a:p>
        </p:txBody>
      </p:sp>
      <p:sp>
        <p:nvSpPr>
          <p:cNvPr id="15" name="Text 13"/>
          <p:cNvSpPr/>
          <p:nvPr/>
        </p:nvSpPr>
        <p:spPr>
          <a:xfrm>
            <a:off x="929005" y="149669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云化运维技术</a:t>
            </a:r>
            <a:endParaRPr lang="en-US" sz="1600" dirty="0"/>
          </a:p>
        </p:txBody>
      </p:sp>
      <p:sp>
        <p:nvSpPr>
          <p:cNvPr id="16" name="Text 14"/>
          <p:cNvSpPr/>
          <p:nvPr/>
        </p:nvSpPr>
        <p:spPr>
          <a:xfrm>
            <a:off x="929005" y="1983740"/>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云化运维是未来运维技术的重要发展方向。随着云计算技术的普及，越来越多的企业将业务迁移到云端。云化运维技术包括云平台的运维管理、云资源的弹性调度等。例如，通过云平台的API接口，运维人员可以快速创建和管理虚拟机。</a:t>
            </a:r>
            <a:endParaRPr lang="en-US" sz="1600" dirty="0"/>
          </a:p>
        </p:txBody>
      </p:sp>
      <p:sp>
        <p:nvSpPr>
          <p:cNvPr id="17" name="Text 15"/>
          <p:cNvSpPr/>
          <p:nvPr/>
        </p:nvSpPr>
        <p:spPr>
          <a:xfrm>
            <a:off x="929005" y="311848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FFFFFF"/>
                </a:solidFill>
                <a:latin typeface="MiSans" pitchFamily="34" charset="0"/>
                <a:ea typeface="MiSans" pitchFamily="34" charset="-122"/>
                <a:cs typeface="MiSans" pitchFamily="34" charset="-120"/>
              </a:rPr>
              <a:t>云化运维优势</a:t>
            </a:r>
            <a:endParaRPr lang="en-US" sz="1600" dirty="0"/>
          </a:p>
        </p:txBody>
      </p:sp>
      <p:sp>
        <p:nvSpPr>
          <p:cNvPr id="18" name="Text 16"/>
          <p:cNvSpPr/>
          <p:nvPr/>
        </p:nvSpPr>
        <p:spPr>
          <a:xfrm>
            <a:off x="929005" y="4831080"/>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云化运维挑战</a:t>
            </a:r>
            <a:endParaRPr lang="en-US" sz="1600" dirty="0"/>
          </a:p>
        </p:txBody>
      </p:sp>
      <p:sp>
        <p:nvSpPr>
          <p:cNvPr id="19" name="Text 17"/>
          <p:cNvSpPr/>
          <p:nvPr/>
        </p:nvSpPr>
        <p:spPr>
          <a:xfrm>
            <a:off x="929005" y="5386705"/>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云化运维也面临着一些挑战。例如，云安全问题需要特别关注，企业需要确保数据在云端的安全性和隐私性；同时，云平台的运维管理需要专业的技术知识，运维人员需要掌握云平台的架构和运维工具。</a:t>
            </a:r>
            <a:endParaRPr lang="en-US" sz="1600" dirty="0"/>
          </a:p>
        </p:txBody>
      </p:sp>
      <p:sp>
        <p:nvSpPr>
          <p:cNvPr id="20" name="Text 1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云化趋势</a:t>
            </a:r>
            <a:endParaRPr lang="en-US" sz="16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800000">
            <a:off x="367916" y="1062304"/>
            <a:ext cx="1357317" cy="1357318"/>
          </a:xfrm>
          <a:custGeom>
            <a:avLst/>
            <a:gdLst/>
            <a:ahLst/>
            <a:cxnLst/>
            <a:rect l="l" t="t" r="r" b="b"/>
            <a:pathLst>
              <a:path w="1357317" h="1357318">
                <a:moveTo>
                  <a:pt x="497288" y="1333638"/>
                </a:moveTo>
                <a:cubicBezTo>
                  <a:pt x="497288" y="1333638"/>
                  <a:pt x="497288" y="1333638"/>
                  <a:pt x="860028" y="1333638"/>
                </a:cubicBezTo>
                <a:cubicBezTo>
                  <a:pt x="802893" y="1349425"/>
                  <a:pt x="741772" y="1357318"/>
                  <a:pt x="677994" y="1357318"/>
                </a:cubicBezTo>
                <a:cubicBezTo>
                  <a:pt x="615544" y="1357318"/>
                  <a:pt x="554422" y="1349425"/>
                  <a:pt x="497288" y="1333638"/>
                </a:cubicBezTo>
                <a:close/>
                <a:moveTo>
                  <a:pt x="337983" y="1265826"/>
                </a:moveTo>
                <a:lnTo>
                  <a:pt x="1018256" y="1265826"/>
                </a:lnTo>
                <a:cubicBezTo>
                  <a:pt x="990409" y="1281569"/>
                  <a:pt x="962561" y="1295998"/>
                  <a:pt x="932062" y="1307805"/>
                </a:cubicBezTo>
                <a:cubicBezTo>
                  <a:pt x="932062" y="1307805"/>
                  <a:pt x="932062" y="1307805"/>
                  <a:pt x="422852" y="1307805"/>
                </a:cubicBezTo>
                <a:cubicBezTo>
                  <a:pt x="393678" y="1295998"/>
                  <a:pt x="364505" y="1281569"/>
                  <a:pt x="337983" y="1265826"/>
                </a:cubicBezTo>
                <a:close/>
                <a:moveTo>
                  <a:pt x="242186" y="1199090"/>
                </a:moveTo>
                <a:lnTo>
                  <a:pt x="1114055" y="1199090"/>
                </a:lnTo>
                <a:cubicBezTo>
                  <a:pt x="1095476" y="1213604"/>
                  <a:pt x="1076898" y="1226799"/>
                  <a:pt x="1058319" y="1239993"/>
                </a:cubicBezTo>
                <a:cubicBezTo>
                  <a:pt x="1058319" y="1239993"/>
                  <a:pt x="1058319" y="1239993"/>
                  <a:pt x="297921" y="1239993"/>
                </a:cubicBezTo>
                <a:cubicBezTo>
                  <a:pt x="278016" y="1226799"/>
                  <a:pt x="259437" y="1213604"/>
                  <a:pt x="242186" y="1199090"/>
                </a:cubicBezTo>
                <a:close/>
                <a:moveTo>
                  <a:pt x="173297" y="1131278"/>
                </a:moveTo>
                <a:lnTo>
                  <a:pt x="1182943" y="1131278"/>
                </a:lnTo>
                <a:cubicBezTo>
                  <a:pt x="1169676" y="1146078"/>
                  <a:pt x="1156408" y="1160878"/>
                  <a:pt x="1141814" y="1174333"/>
                </a:cubicBezTo>
                <a:cubicBezTo>
                  <a:pt x="1141814" y="1174333"/>
                  <a:pt x="1141814" y="1174333"/>
                  <a:pt x="214426" y="1174333"/>
                </a:cubicBezTo>
                <a:cubicBezTo>
                  <a:pt x="199832" y="1160878"/>
                  <a:pt x="185238" y="1146078"/>
                  <a:pt x="173297" y="1131278"/>
                </a:cubicBezTo>
                <a:close/>
                <a:moveTo>
                  <a:pt x="120554" y="1065619"/>
                </a:moveTo>
                <a:lnTo>
                  <a:pt x="1236762" y="1065619"/>
                </a:lnTo>
                <a:cubicBezTo>
                  <a:pt x="1226144" y="1080132"/>
                  <a:pt x="1216853" y="1093327"/>
                  <a:pt x="1204908" y="1106521"/>
                </a:cubicBezTo>
                <a:cubicBezTo>
                  <a:pt x="1204908" y="1106521"/>
                  <a:pt x="1204908" y="1106521"/>
                  <a:pt x="151081" y="1106521"/>
                </a:cubicBezTo>
                <a:cubicBezTo>
                  <a:pt x="140463" y="1093327"/>
                  <a:pt x="129845" y="1080132"/>
                  <a:pt x="120554" y="1065619"/>
                </a:cubicBezTo>
                <a:close/>
                <a:moveTo>
                  <a:pt x="79652" y="997806"/>
                </a:moveTo>
                <a:lnTo>
                  <a:pt x="1277664" y="997806"/>
                </a:lnTo>
                <a:cubicBezTo>
                  <a:pt x="1269704" y="1012236"/>
                  <a:pt x="1261744" y="1026667"/>
                  <a:pt x="1252457" y="1039786"/>
                </a:cubicBezTo>
                <a:cubicBezTo>
                  <a:pt x="1252457" y="1039786"/>
                  <a:pt x="1252457" y="1039786"/>
                  <a:pt x="103532" y="1039786"/>
                </a:cubicBezTo>
                <a:cubicBezTo>
                  <a:pt x="95572" y="1026667"/>
                  <a:pt x="87612" y="1012236"/>
                  <a:pt x="79652" y="997806"/>
                </a:cubicBezTo>
                <a:close/>
                <a:moveTo>
                  <a:pt x="47360" y="931071"/>
                </a:moveTo>
                <a:lnTo>
                  <a:pt x="1307803" y="931071"/>
                </a:lnTo>
                <a:cubicBezTo>
                  <a:pt x="1302496" y="944265"/>
                  <a:pt x="1295862" y="958779"/>
                  <a:pt x="1289228" y="971973"/>
                </a:cubicBezTo>
                <a:cubicBezTo>
                  <a:pt x="1289228" y="971973"/>
                  <a:pt x="1289228" y="971973"/>
                  <a:pt x="65935" y="971973"/>
                </a:cubicBezTo>
                <a:cubicBezTo>
                  <a:pt x="59301" y="958779"/>
                  <a:pt x="53994" y="944265"/>
                  <a:pt x="47360" y="931071"/>
                </a:cubicBezTo>
                <a:close/>
                <a:moveTo>
                  <a:pt x="24756" y="863259"/>
                </a:moveTo>
                <a:lnTo>
                  <a:pt x="1331484" y="863259"/>
                </a:lnTo>
                <a:cubicBezTo>
                  <a:pt x="1327504" y="878059"/>
                  <a:pt x="1322197" y="892859"/>
                  <a:pt x="1316891" y="906314"/>
                </a:cubicBezTo>
                <a:cubicBezTo>
                  <a:pt x="1316891" y="906314"/>
                  <a:pt x="1316891" y="906314"/>
                  <a:pt x="38023" y="906314"/>
                </a:cubicBezTo>
                <a:cubicBezTo>
                  <a:pt x="32716" y="892859"/>
                  <a:pt x="28737" y="878059"/>
                  <a:pt x="24756" y="863259"/>
                </a:cubicBezTo>
                <a:close/>
                <a:moveTo>
                  <a:pt x="8610" y="797599"/>
                </a:moveTo>
                <a:lnTo>
                  <a:pt x="1346553" y="797599"/>
                </a:lnTo>
                <a:cubicBezTo>
                  <a:pt x="1343898" y="810793"/>
                  <a:pt x="1341243" y="825307"/>
                  <a:pt x="1338588" y="838502"/>
                </a:cubicBezTo>
                <a:cubicBezTo>
                  <a:pt x="1338588" y="838502"/>
                  <a:pt x="1338588" y="838502"/>
                  <a:pt x="17901" y="838502"/>
                </a:cubicBezTo>
                <a:cubicBezTo>
                  <a:pt x="15247" y="825307"/>
                  <a:pt x="11265" y="810793"/>
                  <a:pt x="8610" y="797599"/>
                </a:cubicBezTo>
                <a:close/>
                <a:moveTo>
                  <a:pt x="1076" y="729788"/>
                </a:moveTo>
                <a:lnTo>
                  <a:pt x="1356240" y="729788"/>
                </a:lnTo>
                <a:cubicBezTo>
                  <a:pt x="1354913" y="744218"/>
                  <a:pt x="1353586" y="758648"/>
                  <a:pt x="1350931" y="771767"/>
                </a:cubicBezTo>
                <a:cubicBezTo>
                  <a:pt x="1350931" y="771767"/>
                  <a:pt x="1350931" y="771767"/>
                  <a:pt x="6385" y="771767"/>
                </a:cubicBezTo>
                <a:cubicBezTo>
                  <a:pt x="3731" y="758648"/>
                  <a:pt x="2404" y="744218"/>
                  <a:pt x="1076" y="729788"/>
                </a:cubicBezTo>
                <a:close/>
                <a:moveTo>
                  <a:pt x="0" y="663052"/>
                </a:moveTo>
                <a:cubicBezTo>
                  <a:pt x="0" y="663052"/>
                  <a:pt x="0" y="663052"/>
                  <a:pt x="1357317" y="663052"/>
                </a:cubicBezTo>
                <a:cubicBezTo>
                  <a:pt x="1357317" y="668434"/>
                  <a:pt x="1357317" y="672470"/>
                  <a:pt x="1357317" y="677852"/>
                </a:cubicBezTo>
                <a:cubicBezTo>
                  <a:pt x="1357317" y="687271"/>
                  <a:pt x="1357317" y="696689"/>
                  <a:pt x="1357317" y="706107"/>
                </a:cubicBezTo>
                <a:cubicBezTo>
                  <a:pt x="1357317" y="706107"/>
                  <a:pt x="1357317" y="706107"/>
                  <a:pt x="0" y="706107"/>
                </a:cubicBezTo>
                <a:cubicBezTo>
                  <a:pt x="0" y="696689"/>
                  <a:pt x="0" y="687271"/>
                  <a:pt x="0" y="677852"/>
                </a:cubicBezTo>
                <a:cubicBezTo>
                  <a:pt x="0" y="672470"/>
                  <a:pt x="0" y="668434"/>
                  <a:pt x="0" y="663052"/>
                </a:cubicBezTo>
                <a:close/>
                <a:moveTo>
                  <a:pt x="3731" y="595240"/>
                </a:moveTo>
                <a:lnTo>
                  <a:pt x="1352258" y="595240"/>
                </a:lnTo>
                <a:cubicBezTo>
                  <a:pt x="1354913" y="610040"/>
                  <a:pt x="1354913" y="623495"/>
                  <a:pt x="1356240" y="638295"/>
                </a:cubicBezTo>
                <a:cubicBezTo>
                  <a:pt x="1356240" y="638295"/>
                  <a:pt x="1356240" y="638295"/>
                  <a:pt x="1076" y="638295"/>
                </a:cubicBezTo>
                <a:cubicBezTo>
                  <a:pt x="1076" y="623495"/>
                  <a:pt x="2404" y="610040"/>
                  <a:pt x="3731" y="595240"/>
                </a:cubicBezTo>
                <a:close/>
                <a:moveTo>
                  <a:pt x="15494" y="529581"/>
                </a:moveTo>
                <a:lnTo>
                  <a:pt x="1340746" y="529581"/>
                </a:lnTo>
                <a:cubicBezTo>
                  <a:pt x="1343400" y="542699"/>
                  <a:pt x="1346053" y="557129"/>
                  <a:pt x="1348706" y="571560"/>
                </a:cubicBezTo>
                <a:cubicBezTo>
                  <a:pt x="1348706" y="571560"/>
                  <a:pt x="1348706" y="571560"/>
                  <a:pt x="7534" y="571560"/>
                </a:cubicBezTo>
                <a:cubicBezTo>
                  <a:pt x="10187" y="557129"/>
                  <a:pt x="12841" y="542699"/>
                  <a:pt x="15494" y="529581"/>
                </a:cubicBezTo>
                <a:close/>
                <a:moveTo>
                  <a:pt x="34544" y="461768"/>
                </a:moveTo>
                <a:lnTo>
                  <a:pt x="1322772" y="461768"/>
                </a:lnTo>
                <a:cubicBezTo>
                  <a:pt x="1326753" y="476198"/>
                  <a:pt x="1330733" y="489317"/>
                  <a:pt x="1334713" y="503747"/>
                </a:cubicBezTo>
                <a:cubicBezTo>
                  <a:pt x="1334713" y="503747"/>
                  <a:pt x="1334713" y="503747"/>
                  <a:pt x="22604" y="503747"/>
                </a:cubicBezTo>
                <a:cubicBezTo>
                  <a:pt x="25257" y="489317"/>
                  <a:pt x="30564" y="476198"/>
                  <a:pt x="34544" y="461768"/>
                </a:cubicBezTo>
                <a:close/>
                <a:moveTo>
                  <a:pt x="60308" y="395033"/>
                </a:moveTo>
                <a:lnTo>
                  <a:pt x="1294604" y="395033"/>
                </a:lnTo>
                <a:cubicBezTo>
                  <a:pt x="1301240" y="408487"/>
                  <a:pt x="1307876" y="423288"/>
                  <a:pt x="1313185" y="438088"/>
                </a:cubicBezTo>
                <a:cubicBezTo>
                  <a:pt x="1313185" y="438088"/>
                  <a:pt x="1313185" y="438088"/>
                  <a:pt x="43055" y="438088"/>
                </a:cubicBezTo>
                <a:cubicBezTo>
                  <a:pt x="48364" y="423288"/>
                  <a:pt x="53672" y="408487"/>
                  <a:pt x="60308" y="395033"/>
                </a:cubicBezTo>
                <a:close/>
                <a:moveTo>
                  <a:pt x="97072" y="327221"/>
                </a:moveTo>
                <a:lnTo>
                  <a:pt x="1260494" y="327221"/>
                </a:lnTo>
                <a:cubicBezTo>
                  <a:pt x="1268454" y="342021"/>
                  <a:pt x="1276413" y="355476"/>
                  <a:pt x="1283046" y="370276"/>
                </a:cubicBezTo>
                <a:cubicBezTo>
                  <a:pt x="1283046" y="370276"/>
                  <a:pt x="1283046" y="370276"/>
                  <a:pt x="73193" y="370276"/>
                </a:cubicBezTo>
                <a:cubicBezTo>
                  <a:pt x="81153" y="355476"/>
                  <a:pt x="89112" y="342021"/>
                  <a:pt x="97072" y="327221"/>
                </a:cubicBezTo>
                <a:close/>
                <a:moveTo>
                  <a:pt x="143523" y="261561"/>
                </a:moveTo>
                <a:lnTo>
                  <a:pt x="1213793" y="261561"/>
                </a:lnTo>
                <a:cubicBezTo>
                  <a:pt x="1224403" y="274680"/>
                  <a:pt x="1235013" y="289110"/>
                  <a:pt x="1244297" y="303540"/>
                </a:cubicBezTo>
                <a:cubicBezTo>
                  <a:pt x="1244297" y="303540"/>
                  <a:pt x="1244297" y="303540"/>
                  <a:pt x="113020" y="303540"/>
                </a:cubicBezTo>
                <a:cubicBezTo>
                  <a:pt x="122303" y="289110"/>
                  <a:pt x="132913" y="274680"/>
                  <a:pt x="143523" y="261561"/>
                </a:cubicBezTo>
                <a:close/>
                <a:moveTo>
                  <a:pt x="202347" y="194825"/>
                </a:moveTo>
                <a:cubicBezTo>
                  <a:pt x="202347" y="194825"/>
                  <a:pt x="202347" y="194825"/>
                  <a:pt x="1153893" y="194825"/>
                </a:cubicBezTo>
                <a:cubicBezTo>
                  <a:pt x="1167165" y="208019"/>
                  <a:pt x="1180436" y="221214"/>
                  <a:pt x="1193707" y="235728"/>
                </a:cubicBezTo>
                <a:cubicBezTo>
                  <a:pt x="1193707" y="235728"/>
                  <a:pt x="1193707" y="235728"/>
                  <a:pt x="162533" y="235728"/>
                </a:cubicBezTo>
                <a:cubicBezTo>
                  <a:pt x="174478" y="221214"/>
                  <a:pt x="187749" y="208019"/>
                  <a:pt x="202347" y="194825"/>
                </a:cubicBezTo>
                <a:close/>
                <a:moveTo>
                  <a:pt x="281045" y="127014"/>
                </a:moveTo>
                <a:lnTo>
                  <a:pt x="1074944" y="127014"/>
                </a:lnTo>
                <a:cubicBezTo>
                  <a:pt x="1093530" y="140469"/>
                  <a:pt x="1110789" y="155269"/>
                  <a:pt x="1128047" y="170069"/>
                </a:cubicBezTo>
                <a:cubicBezTo>
                  <a:pt x="1128047" y="170069"/>
                  <a:pt x="1128047" y="170069"/>
                  <a:pt x="229269" y="170069"/>
                </a:cubicBezTo>
                <a:cubicBezTo>
                  <a:pt x="245200" y="155269"/>
                  <a:pt x="263786" y="140469"/>
                  <a:pt x="281045" y="127014"/>
                </a:cubicBezTo>
                <a:close/>
                <a:moveTo>
                  <a:pt x="396878" y="61354"/>
                </a:moveTo>
                <a:lnTo>
                  <a:pt x="959362" y="61354"/>
                </a:lnTo>
                <a:cubicBezTo>
                  <a:pt x="987220" y="73229"/>
                  <a:pt x="1012426" y="86423"/>
                  <a:pt x="1037631" y="102257"/>
                </a:cubicBezTo>
                <a:cubicBezTo>
                  <a:pt x="1037631" y="102257"/>
                  <a:pt x="1037631" y="102257"/>
                  <a:pt x="318608" y="102257"/>
                </a:cubicBezTo>
                <a:cubicBezTo>
                  <a:pt x="343814" y="86423"/>
                  <a:pt x="370346" y="73229"/>
                  <a:pt x="396878" y="61354"/>
                </a:cubicBezTo>
                <a:close/>
                <a:moveTo>
                  <a:pt x="677581" y="0"/>
                </a:moveTo>
                <a:cubicBezTo>
                  <a:pt x="754578" y="0"/>
                  <a:pt x="827593" y="11841"/>
                  <a:pt x="896625" y="35521"/>
                </a:cubicBezTo>
                <a:cubicBezTo>
                  <a:pt x="896625" y="35521"/>
                  <a:pt x="896625" y="35521"/>
                  <a:pt x="458538" y="35521"/>
                </a:cubicBezTo>
                <a:cubicBezTo>
                  <a:pt x="527570" y="11841"/>
                  <a:pt x="601912" y="0"/>
                  <a:pt x="677581" y="0"/>
                </a:cubicBezTo>
                <a:close/>
              </a:path>
            </a:pathLst>
          </a:custGeom>
          <a:gradFill flip="none" rotWithShape="1">
            <a:gsLst>
              <a:gs pos="0">
                <a:srgbClr val="6DAECC">
                  <a:alpha val="34000"/>
                </a:srgbClr>
              </a:gs>
              <a:gs pos="76000">
                <a:srgbClr val="6DAECC">
                  <a:alpha val="3000"/>
                </a:srgbClr>
              </a:gs>
            </a:gsLst>
            <a:lin ang="0" scaled="1"/>
          </a:gradFill>
          <a:ln/>
        </p:spPr>
      </p:sp>
      <p:sp>
        <p:nvSpPr>
          <p:cNvPr id="3" name="Text 1"/>
          <p:cNvSpPr/>
          <p:nvPr/>
        </p:nvSpPr>
        <p:spPr>
          <a:xfrm rot="1800000">
            <a:off x="367916" y="1062304"/>
            <a:ext cx="1357317" cy="1357318"/>
          </a:xfrm>
          <a:prstGeom prst="rect">
            <a:avLst/>
          </a:prstGeom>
          <a:noFill/>
          <a:ln/>
        </p:spPr>
        <p:txBody>
          <a:bodyPr wrap="square" lIns="45720" tIns="91440" rIns="91440" bIns="45720" rtlCol="0" anchor="t"/>
          <a:lstStyle/>
          <a:p>
            <a:pPr marL="0" indent="0">
              <a:lnSpc>
                <a:spcPct val="100000"/>
              </a:lnSpc>
              <a:buNone/>
            </a:pPr>
            <a:endParaRPr lang="en-US" sz="1600" dirty="0"/>
          </a:p>
        </p:txBody>
      </p:sp>
      <p:sp>
        <p:nvSpPr>
          <p:cNvPr id="4" name="Shape 2"/>
          <p:cNvSpPr/>
          <p:nvPr/>
        </p:nvSpPr>
        <p:spPr>
          <a:xfrm>
            <a:off x="5593715" y="0"/>
            <a:ext cx="6598285" cy="6853555"/>
          </a:xfrm>
          <a:custGeom>
            <a:avLst/>
            <a:gdLst/>
            <a:ahLst/>
            <a:cxnLst/>
            <a:rect l="l" t="t" r="r" b="b"/>
            <a:pathLst>
              <a:path w="6598285" h="6853555">
                <a:moveTo>
                  <a:pt x="1058425" y="0"/>
                </a:moveTo>
                <a:lnTo>
                  <a:pt x="6598285" y="0"/>
                </a:lnTo>
                <a:lnTo>
                  <a:pt x="6598285" y="6853555"/>
                </a:lnTo>
                <a:lnTo>
                  <a:pt x="1136835" y="6853555"/>
                </a:lnTo>
                <a:lnTo>
                  <a:pt x="1008283" y="6678901"/>
                </a:lnTo>
                <a:cubicBezTo>
                  <a:pt x="378388" y="5780658"/>
                  <a:pt x="0" y="4629089"/>
                  <a:pt x="0" y="3373514"/>
                </a:cubicBezTo>
                <a:cubicBezTo>
                  <a:pt x="0" y="2117938"/>
                  <a:pt x="378387" y="966368"/>
                  <a:pt x="1008281" y="68125"/>
                </a:cubicBezTo>
                <a:close/>
              </a:path>
            </a:pathLst>
          </a:custGeom>
          <a:solidFill>
            <a:srgbClr val="6DAECC"/>
          </a:solidFill>
          <a:ln/>
        </p:spPr>
      </p:sp>
      <p:sp>
        <p:nvSpPr>
          <p:cNvPr id="5" name="Text 3"/>
          <p:cNvSpPr/>
          <p:nvPr/>
        </p:nvSpPr>
        <p:spPr>
          <a:xfrm>
            <a:off x="5593715" y="0"/>
            <a:ext cx="6598285" cy="68535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732155" y="1543050"/>
            <a:ext cx="10728325" cy="4410075"/>
          </a:xfrm>
          <a:prstGeom prst="roundRect">
            <a:avLst>
              <a:gd name="adj" fmla="val 0"/>
            </a:avLst>
          </a:prstGeom>
          <a:solidFill>
            <a:srgbClr val="FFFFFF"/>
          </a:solidFill>
          <a:ln w="19050">
            <a:solidFill>
              <a:srgbClr val="D9D9D9"/>
            </a:solidFill>
            <a:prstDash val="solid"/>
          </a:ln>
          <a:effectLst>
            <a:outerShdw blurRad="266700" dist="76200" dir="2700000" algn="bl" rotWithShape="0">
              <a:srgbClr val="017ED5">
                <a:alpha val="40000"/>
              </a:srgbClr>
            </a:outerShdw>
          </a:effectLst>
        </p:spPr>
      </p:sp>
      <p:sp>
        <p:nvSpPr>
          <p:cNvPr id="7" name="Text 5"/>
          <p:cNvSpPr/>
          <p:nvPr/>
        </p:nvSpPr>
        <p:spPr>
          <a:xfrm>
            <a:off x="732155" y="1543050"/>
            <a:ext cx="10728325" cy="4410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1043305" y="4949190"/>
            <a:ext cx="631190" cy="626745"/>
          </a:xfrm>
          <a:prstGeom prst="ellipse">
            <a:avLst/>
          </a:prstGeom>
          <a:solidFill>
            <a:srgbClr val="017ED5">
              <a:alpha val="5098"/>
            </a:srgbClr>
          </a:solidFill>
          <a:ln/>
        </p:spPr>
      </p:sp>
      <p:sp>
        <p:nvSpPr>
          <p:cNvPr id="9" name="Text 7"/>
          <p:cNvSpPr/>
          <p:nvPr/>
        </p:nvSpPr>
        <p:spPr>
          <a:xfrm>
            <a:off x="1043305" y="4949190"/>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1123897" y="5029214"/>
            <a:ext cx="470007" cy="466697"/>
          </a:xfrm>
          <a:prstGeom prst="ellipse">
            <a:avLst/>
          </a:prstGeom>
          <a:solidFill>
            <a:srgbClr val="6DAECC">
              <a:alpha val="18039"/>
            </a:srgbClr>
          </a:solidFill>
          <a:ln/>
        </p:spPr>
      </p:sp>
      <p:sp>
        <p:nvSpPr>
          <p:cNvPr id="11" name="Text 9"/>
          <p:cNvSpPr/>
          <p:nvPr/>
        </p:nvSpPr>
        <p:spPr>
          <a:xfrm>
            <a:off x="1123897" y="5029214"/>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1198996" y="5103784"/>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13" name="Text 11"/>
          <p:cNvSpPr/>
          <p:nvPr/>
        </p:nvSpPr>
        <p:spPr>
          <a:xfrm>
            <a:off x="1198996" y="5103784"/>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2"/>
          <p:cNvSpPr/>
          <p:nvPr/>
        </p:nvSpPr>
        <p:spPr>
          <a:xfrm flipH="1">
            <a:off x="185293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5" name="Text 13"/>
          <p:cNvSpPr/>
          <p:nvPr/>
        </p:nvSpPr>
        <p:spPr>
          <a:xfrm>
            <a:off x="185293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Shape 14"/>
          <p:cNvSpPr/>
          <p:nvPr/>
        </p:nvSpPr>
        <p:spPr>
          <a:xfrm flipH="1">
            <a:off x="205052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7" name="Text 15"/>
          <p:cNvSpPr/>
          <p:nvPr/>
        </p:nvSpPr>
        <p:spPr>
          <a:xfrm>
            <a:off x="205052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Shape 16"/>
          <p:cNvSpPr/>
          <p:nvPr/>
        </p:nvSpPr>
        <p:spPr>
          <a:xfrm flipH="1">
            <a:off x="2248114"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9" name="Text 17"/>
          <p:cNvSpPr/>
          <p:nvPr/>
        </p:nvSpPr>
        <p:spPr>
          <a:xfrm>
            <a:off x="2248114"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0" name="Shape 18"/>
          <p:cNvSpPr/>
          <p:nvPr/>
        </p:nvSpPr>
        <p:spPr>
          <a:xfrm flipH="1">
            <a:off x="2445706"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1" name="Text 19"/>
          <p:cNvSpPr/>
          <p:nvPr/>
        </p:nvSpPr>
        <p:spPr>
          <a:xfrm>
            <a:off x="2445706"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2" name="Shape 20"/>
          <p:cNvSpPr/>
          <p:nvPr/>
        </p:nvSpPr>
        <p:spPr>
          <a:xfrm flipH="1">
            <a:off x="2643298"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3" name="Text 21"/>
          <p:cNvSpPr/>
          <p:nvPr/>
        </p:nvSpPr>
        <p:spPr>
          <a:xfrm>
            <a:off x="2643298"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4" name="Shape 22"/>
          <p:cNvSpPr/>
          <p:nvPr/>
        </p:nvSpPr>
        <p:spPr>
          <a:xfrm flipH="1">
            <a:off x="284089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5" name="Text 23"/>
          <p:cNvSpPr/>
          <p:nvPr/>
        </p:nvSpPr>
        <p:spPr>
          <a:xfrm>
            <a:off x="284089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6" name="Shape 24"/>
          <p:cNvSpPr/>
          <p:nvPr/>
        </p:nvSpPr>
        <p:spPr>
          <a:xfrm flipH="1">
            <a:off x="303848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7" name="Text 25"/>
          <p:cNvSpPr/>
          <p:nvPr/>
        </p:nvSpPr>
        <p:spPr>
          <a:xfrm>
            <a:off x="303848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8" name="Shape 26"/>
          <p:cNvSpPr/>
          <p:nvPr/>
        </p:nvSpPr>
        <p:spPr>
          <a:xfrm flipH="1">
            <a:off x="3236071"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9" name="Text 27"/>
          <p:cNvSpPr/>
          <p:nvPr/>
        </p:nvSpPr>
        <p:spPr>
          <a:xfrm>
            <a:off x="3236071"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0" name="Text 28"/>
          <p:cNvSpPr/>
          <p:nvPr/>
        </p:nvSpPr>
        <p:spPr>
          <a:xfrm>
            <a:off x="1512570" y="191198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安全运维技术</a:t>
            </a:r>
            <a:endParaRPr lang="en-US" sz="1600" dirty="0"/>
          </a:p>
        </p:txBody>
      </p:sp>
      <p:sp>
        <p:nvSpPr>
          <p:cNvPr id="31" name="Text 29"/>
          <p:cNvSpPr/>
          <p:nvPr/>
        </p:nvSpPr>
        <p:spPr>
          <a:xfrm>
            <a:off x="1515110" y="2399665"/>
            <a:ext cx="2301875" cy="2251075"/>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安全运维是运维技术的重要组成部分。随着网络攻击的日益复杂，安全运维技术也在不断发展。例如，入侵检测系统（IDS）和入侵防御系统（IPS）可以实时监测网络流量，发现并阻止恶意攻击。</a:t>
            </a:r>
            <a:endParaRPr lang="en-US" sz="1600" dirty="0"/>
          </a:p>
        </p:txBody>
      </p:sp>
      <p:sp>
        <p:nvSpPr>
          <p:cNvPr id="32" name="Shape 30"/>
          <p:cNvSpPr/>
          <p:nvPr/>
        </p:nvSpPr>
        <p:spPr>
          <a:xfrm flipH="1">
            <a:off x="508508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3" name="Text 31"/>
          <p:cNvSpPr/>
          <p:nvPr/>
        </p:nvSpPr>
        <p:spPr>
          <a:xfrm>
            <a:off x="508508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4" name="Shape 32"/>
          <p:cNvSpPr/>
          <p:nvPr/>
        </p:nvSpPr>
        <p:spPr>
          <a:xfrm flipH="1">
            <a:off x="528267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5" name="Text 33"/>
          <p:cNvSpPr/>
          <p:nvPr/>
        </p:nvSpPr>
        <p:spPr>
          <a:xfrm>
            <a:off x="528267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6" name="Shape 34"/>
          <p:cNvSpPr/>
          <p:nvPr/>
        </p:nvSpPr>
        <p:spPr>
          <a:xfrm flipH="1">
            <a:off x="5480264"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7" name="Text 35"/>
          <p:cNvSpPr/>
          <p:nvPr/>
        </p:nvSpPr>
        <p:spPr>
          <a:xfrm>
            <a:off x="5480264"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8" name="Shape 36"/>
          <p:cNvSpPr/>
          <p:nvPr/>
        </p:nvSpPr>
        <p:spPr>
          <a:xfrm flipH="1">
            <a:off x="5677856"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9" name="Text 37"/>
          <p:cNvSpPr/>
          <p:nvPr/>
        </p:nvSpPr>
        <p:spPr>
          <a:xfrm>
            <a:off x="5677856"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0" name="Shape 38"/>
          <p:cNvSpPr/>
          <p:nvPr/>
        </p:nvSpPr>
        <p:spPr>
          <a:xfrm flipH="1">
            <a:off x="5875448"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1" name="Text 39"/>
          <p:cNvSpPr/>
          <p:nvPr/>
        </p:nvSpPr>
        <p:spPr>
          <a:xfrm>
            <a:off x="5875448"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2" name="Shape 40"/>
          <p:cNvSpPr/>
          <p:nvPr/>
        </p:nvSpPr>
        <p:spPr>
          <a:xfrm flipH="1">
            <a:off x="607304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3" name="Text 41"/>
          <p:cNvSpPr/>
          <p:nvPr/>
        </p:nvSpPr>
        <p:spPr>
          <a:xfrm>
            <a:off x="607304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4" name="Shape 42"/>
          <p:cNvSpPr/>
          <p:nvPr/>
        </p:nvSpPr>
        <p:spPr>
          <a:xfrm flipH="1">
            <a:off x="627063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5" name="Text 43"/>
          <p:cNvSpPr/>
          <p:nvPr/>
        </p:nvSpPr>
        <p:spPr>
          <a:xfrm>
            <a:off x="627063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6" name="Shape 44"/>
          <p:cNvSpPr/>
          <p:nvPr/>
        </p:nvSpPr>
        <p:spPr>
          <a:xfrm flipH="1">
            <a:off x="6468221"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7" name="Text 45"/>
          <p:cNvSpPr/>
          <p:nvPr/>
        </p:nvSpPr>
        <p:spPr>
          <a:xfrm>
            <a:off x="6468221"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8" name="Text 46"/>
          <p:cNvSpPr/>
          <p:nvPr/>
        </p:nvSpPr>
        <p:spPr>
          <a:xfrm>
            <a:off x="4693920" y="188531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安全运维优势</a:t>
            </a:r>
            <a:endParaRPr lang="en-US" sz="1600" dirty="0"/>
          </a:p>
        </p:txBody>
      </p:sp>
      <p:sp>
        <p:nvSpPr>
          <p:cNvPr id="49" name="Text 47"/>
          <p:cNvSpPr/>
          <p:nvPr/>
        </p:nvSpPr>
        <p:spPr>
          <a:xfrm>
            <a:off x="4747260" y="2372995"/>
            <a:ext cx="2301875" cy="2251075"/>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安全运维的优势在于能够有效保护企业的信息资产。通过采用多种安全技术和措施，可以防止数据泄露、系统被攻击等问题的发生。同时，安全运维可以提高企业的合规性，满足相关法律法规的要求。</a:t>
            </a:r>
            <a:endParaRPr lang="en-US" sz="1600" dirty="0"/>
          </a:p>
        </p:txBody>
      </p:sp>
      <p:sp>
        <p:nvSpPr>
          <p:cNvPr id="50" name="Shape 48"/>
          <p:cNvSpPr/>
          <p:nvPr/>
        </p:nvSpPr>
        <p:spPr>
          <a:xfrm flipH="1">
            <a:off x="840232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1" name="Text 49"/>
          <p:cNvSpPr/>
          <p:nvPr/>
        </p:nvSpPr>
        <p:spPr>
          <a:xfrm>
            <a:off x="840232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2" name="Shape 50"/>
          <p:cNvSpPr/>
          <p:nvPr/>
        </p:nvSpPr>
        <p:spPr>
          <a:xfrm flipH="1">
            <a:off x="859991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3" name="Text 51"/>
          <p:cNvSpPr/>
          <p:nvPr/>
        </p:nvSpPr>
        <p:spPr>
          <a:xfrm>
            <a:off x="859991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4" name="Shape 52"/>
          <p:cNvSpPr/>
          <p:nvPr/>
        </p:nvSpPr>
        <p:spPr>
          <a:xfrm flipH="1">
            <a:off x="8797504"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5" name="Text 53"/>
          <p:cNvSpPr/>
          <p:nvPr/>
        </p:nvSpPr>
        <p:spPr>
          <a:xfrm>
            <a:off x="8797504"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6" name="Shape 54"/>
          <p:cNvSpPr/>
          <p:nvPr/>
        </p:nvSpPr>
        <p:spPr>
          <a:xfrm flipH="1">
            <a:off x="8995096"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7" name="Text 55"/>
          <p:cNvSpPr/>
          <p:nvPr/>
        </p:nvSpPr>
        <p:spPr>
          <a:xfrm>
            <a:off x="8995096"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8" name="Shape 56"/>
          <p:cNvSpPr/>
          <p:nvPr/>
        </p:nvSpPr>
        <p:spPr>
          <a:xfrm flipH="1">
            <a:off x="9192688"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9" name="Text 57"/>
          <p:cNvSpPr/>
          <p:nvPr/>
        </p:nvSpPr>
        <p:spPr>
          <a:xfrm>
            <a:off x="9192688"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0" name="Shape 58"/>
          <p:cNvSpPr/>
          <p:nvPr/>
        </p:nvSpPr>
        <p:spPr>
          <a:xfrm flipH="1">
            <a:off x="939028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1" name="Text 59"/>
          <p:cNvSpPr/>
          <p:nvPr/>
        </p:nvSpPr>
        <p:spPr>
          <a:xfrm>
            <a:off x="939028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2" name="Shape 60"/>
          <p:cNvSpPr/>
          <p:nvPr/>
        </p:nvSpPr>
        <p:spPr>
          <a:xfrm flipH="1">
            <a:off x="958787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3" name="Text 61"/>
          <p:cNvSpPr/>
          <p:nvPr/>
        </p:nvSpPr>
        <p:spPr>
          <a:xfrm>
            <a:off x="958787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4" name="Shape 62"/>
          <p:cNvSpPr/>
          <p:nvPr/>
        </p:nvSpPr>
        <p:spPr>
          <a:xfrm flipH="1">
            <a:off x="9785461"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5" name="Text 63"/>
          <p:cNvSpPr/>
          <p:nvPr/>
        </p:nvSpPr>
        <p:spPr>
          <a:xfrm>
            <a:off x="9785461"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6" name="Text 64"/>
          <p:cNvSpPr/>
          <p:nvPr/>
        </p:nvSpPr>
        <p:spPr>
          <a:xfrm>
            <a:off x="8061960" y="184594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安全运维挑战</a:t>
            </a:r>
            <a:endParaRPr lang="en-US" sz="1600" dirty="0"/>
          </a:p>
        </p:txBody>
      </p:sp>
      <p:sp>
        <p:nvSpPr>
          <p:cNvPr id="67" name="Text 65"/>
          <p:cNvSpPr/>
          <p:nvPr/>
        </p:nvSpPr>
        <p:spPr>
          <a:xfrm>
            <a:off x="8064500" y="2333625"/>
            <a:ext cx="2301875" cy="1969691"/>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安全运维也面临着一些挑战。例如，安全威胁的不断演变需要运维人员及时更新安全策略；同时，安全运维需要与业务部门紧密合作，确保安全措施不会影响业务的正常运行。</a:t>
            </a:r>
            <a:endParaRPr lang="en-US" sz="1600" dirty="0"/>
          </a:p>
        </p:txBody>
      </p:sp>
      <p:sp>
        <p:nvSpPr>
          <p:cNvPr id="68" name="Shape 66"/>
          <p:cNvSpPr/>
          <p:nvPr/>
        </p:nvSpPr>
        <p:spPr>
          <a:xfrm>
            <a:off x="422910" y="6374130"/>
            <a:ext cx="215900" cy="215900"/>
          </a:xfrm>
          <a:prstGeom prst="roundRect">
            <a:avLst>
              <a:gd name="adj" fmla="val 50000"/>
            </a:avLst>
          </a:prstGeom>
          <a:solidFill>
            <a:srgbClr val="6DAECC"/>
          </a:solidFill>
          <a:ln/>
        </p:spPr>
      </p:sp>
      <p:sp>
        <p:nvSpPr>
          <p:cNvPr id="69" name="Text 67"/>
          <p:cNvSpPr/>
          <p:nvPr/>
        </p:nvSpPr>
        <p:spPr>
          <a:xfrm>
            <a:off x="422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0" name="Shape 68"/>
          <p:cNvSpPr/>
          <p:nvPr/>
        </p:nvSpPr>
        <p:spPr>
          <a:xfrm>
            <a:off x="549910" y="6374130"/>
            <a:ext cx="215900" cy="215900"/>
          </a:xfrm>
          <a:prstGeom prst="roundRect">
            <a:avLst>
              <a:gd name="adj" fmla="val 50000"/>
            </a:avLst>
          </a:prstGeom>
          <a:solidFill>
            <a:srgbClr val="000000">
              <a:alpha val="0"/>
            </a:srgbClr>
          </a:solidFill>
          <a:ln w="19050">
            <a:solidFill>
              <a:srgbClr val="6DAECC"/>
            </a:solidFill>
            <a:prstDash val="solid"/>
          </a:ln>
        </p:spPr>
      </p:sp>
      <p:sp>
        <p:nvSpPr>
          <p:cNvPr id="71" name="Text 69"/>
          <p:cNvSpPr/>
          <p:nvPr/>
        </p:nvSpPr>
        <p:spPr>
          <a:xfrm>
            <a:off x="549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2" name="Shape 70"/>
          <p:cNvSpPr/>
          <p:nvPr/>
        </p:nvSpPr>
        <p:spPr>
          <a:xfrm>
            <a:off x="4180840" y="4848225"/>
            <a:ext cx="631190" cy="626745"/>
          </a:xfrm>
          <a:prstGeom prst="ellipse">
            <a:avLst/>
          </a:prstGeom>
          <a:solidFill>
            <a:srgbClr val="017ED5">
              <a:alpha val="5098"/>
            </a:srgbClr>
          </a:solidFill>
          <a:ln/>
        </p:spPr>
      </p:sp>
      <p:sp>
        <p:nvSpPr>
          <p:cNvPr id="73" name="Text 71"/>
          <p:cNvSpPr/>
          <p:nvPr/>
        </p:nvSpPr>
        <p:spPr>
          <a:xfrm>
            <a:off x="4180840" y="484822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4" name="Shape 72"/>
          <p:cNvSpPr/>
          <p:nvPr/>
        </p:nvSpPr>
        <p:spPr>
          <a:xfrm>
            <a:off x="4261432" y="4928249"/>
            <a:ext cx="470007" cy="466697"/>
          </a:xfrm>
          <a:prstGeom prst="ellipse">
            <a:avLst/>
          </a:prstGeom>
          <a:solidFill>
            <a:srgbClr val="6DAECC">
              <a:alpha val="18039"/>
            </a:srgbClr>
          </a:solidFill>
          <a:ln/>
        </p:spPr>
      </p:sp>
      <p:sp>
        <p:nvSpPr>
          <p:cNvPr id="75" name="Text 73"/>
          <p:cNvSpPr/>
          <p:nvPr/>
        </p:nvSpPr>
        <p:spPr>
          <a:xfrm>
            <a:off x="4261432" y="492824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6" name="Shape 74"/>
          <p:cNvSpPr/>
          <p:nvPr/>
        </p:nvSpPr>
        <p:spPr>
          <a:xfrm>
            <a:off x="4336531" y="500281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77" name="Text 75"/>
          <p:cNvSpPr/>
          <p:nvPr/>
        </p:nvSpPr>
        <p:spPr>
          <a:xfrm>
            <a:off x="4336531" y="500281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8" name="Shape 76"/>
          <p:cNvSpPr/>
          <p:nvPr/>
        </p:nvSpPr>
        <p:spPr>
          <a:xfrm>
            <a:off x="7498080" y="4838065"/>
            <a:ext cx="631190" cy="626745"/>
          </a:xfrm>
          <a:prstGeom prst="ellipse">
            <a:avLst/>
          </a:prstGeom>
          <a:solidFill>
            <a:srgbClr val="017ED5">
              <a:alpha val="5098"/>
            </a:srgbClr>
          </a:solidFill>
          <a:ln/>
        </p:spPr>
      </p:sp>
      <p:sp>
        <p:nvSpPr>
          <p:cNvPr id="79" name="Text 77"/>
          <p:cNvSpPr/>
          <p:nvPr/>
        </p:nvSpPr>
        <p:spPr>
          <a:xfrm>
            <a:off x="7498080" y="483806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0" name="Shape 78"/>
          <p:cNvSpPr/>
          <p:nvPr/>
        </p:nvSpPr>
        <p:spPr>
          <a:xfrm>
            <a:off x="7578672" y="4918089"/>
            <a:ext cx="470007" cy="466697"/>
          </a:xfrm>
          <a:prstGeom prst="ellipse">
            <a:avLst/>
          </a:prstGeom>
          <a:solidFill>
            <a:srgbClr val="6DAECC">
              <a:alpha val="18039"/>
            </a:srgbClr>
          </a:solidFill>
          <a:ln/>
        </p:spPr>
      </p:sp>
      <p:sp>
        <p:nvSpPr>
          <p:cNvPr id="81" name="Text 79"/>
          <p:cNvSpPr/>
          <p:nvPr/>
        </p:nvSpPr>
        <p:spPr>
          <a:xfrm>
            <a:off x="7578672" y="491808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2" name="Shape 80"/>
          <p:cNvSpPr/>
          <p:nvPr/>
        </p:nvSpPr>
        <p:spPr>
          <a:xfrm>
            <a:off x="7653771" y="499265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83" name="Text 81"/>
          <p:cNvSpPr/>
          <p:nvPr/>
        </p:nvSpPr>
        <p:spPr>
          <a:xfrm>
            <a:off x="7653771" y="499265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84" name="Image 0" descr="https://test-kimi-img.moonshot.cn/pub/slides/slides_tmpl/image/25-05-30-10:48:57-d0shp6c75iks832je44g.png"/>
          <p:cNvPicPr>
            <a:picLocks noChangeAspect="1"/>
          </p:cNvPicPr>
          <p:nvPr/>
        </p:nvPicPr>
        <p:blipFill>
          <a:blip r:embed="rId3"/>
          <a:stretch>
            <a:fillRect/>
          </a:stretch>
        </p:blipFill>
        <p:spPr>
          <a:xfrm>
            <a:off x="1302385" y="2070735"/>
            <a:ext cx="18415" cy="2688590"/>
          </a:xfrm>
          <a:prstGeom prst="rect">
            <a:avLst/>
          </a:prstGeom>
        </p:spPr>
      </p:pic>
      <p:pic>
        <p:nvPicPr>
          <p:cNvPr id="85" name="Image 1" descr="https://test-kimi-img.moonshot.cn/pub/slides/slides_tmpl/image/25-05-30-10:48:57-d0shp6c75iks832je44g.png"/>
          <p:cNvPicPr>
            <a:picLocks noChangeAspect="1"/>
          </p:cNvPicPr>
          <p:nvPr/>
        </p:nvPicPr>
        <p:blipFill>
          <a:blip r:embed="rId3"/>
          <a:stretch>
            <a:fillRect/>
          </a:stretch>
        </p:blipFill>
        <p:spPr>
          <a:xfrm>
            <a:off x="4491355" y="2070735"/>
            <a:ext cx="18415" cy="2688590"/>
          </a:xfrm>
          <a:prstGeom prst="rect">
            <a:avLst/>
          </a:prstGeom>
        </p:spPr>
      </p:pic>
      <p:pic>
        <p:nvPicPr>
          <p:cNvPr id="86" name="Image 2" descr="https://test-kimi-img.moonshot.cn/pub/slides/slides_tmpl/image/25-05-30-10:48:57-d0shp6c75iks832je44g.png"/>
          <p:cNvPicPr>
            <a:picLocks noChangeAspect="1"/>
          </p:cNvPicPr>
          <p:nvPr/>
        </p:nvPicPr>
        <p:blipFill>
          <a:blip r:embed="rId3"/>
          <a:stretch>
            <a:fillRect/>
          </a:stretch>
        </p:blipFill>
        <p:spPr>
          <a:xfrm>
            <a:off x="7863205" y="2070735"/>
            <a:ext cx="18415" cy="2688590"/>
          </a:xfrm>
          <a:prstGeom prst="rect">
            <a:avLst/>
          </a:prstGeom>
        </p:spPr>
      </p:pic>
      <p:sp>
        <p:nvSpPr>
          <p:cNvPr id="87" name="Shape 82"/>
          <p:cNvSpPr/>
          <p:nvPr/>
        </p:nvSpPr>
        <p:spPr>
          <a:xfrm>
            <a:off x="1196975" y="191198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88" name="Text 83"/>
          <p:cNvSpPr/>
          <p:nvPr/>
        </p:nvSpPr>
        <p:spPr>
          <a:xfrm>
            <a:off x="1196975" y="191198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9" name="Shape 84"/>
          <p:cNvSpPr/>
          <p:nvPr/>
        </p:nvSpPr>
        <p:spPr>
          <a:xfrm>
            <a:off x="4398645" y="188531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0" name="Text 85"/>
          <p:cNvSpPr/>
          <p:nvPr/>
        </p:nvSpPr>
        <p:spPr>
          <a:xfrm>
            <a:off x="4398645" y="188531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1" name="Shape 86"/>
          <p:cNvSpPr/>
          <p:nvPr/>
        </p:nvSpPr>
        <p:spPr>
          <a:xfrm>
            <a:off x="7746365" y="184594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2" name="Text 87"/>
          <p:cNvSpPr/>
          <p:nvPr/>
        </p:nvSpPr>
        <p:spPr>
          <a:xfrm>
            <a:off x="7746365" y="184594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3" name="Text 8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安全化趋势</a:t>
            </a:r>
            <a:endParaRPr lang="en-US" sz="16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05</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运维技术实践案例</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9:02-d0shp7k75iks832je45g.png"/>
          <p:cNvPicPr>
            <a:picLocks noChangeAspect="1"/>
          </p:cNvPicPr>
          <p:nvPr/>
        </p:nvPicPr>
        <p:blipFill>
          <a:blip r:embed="rId3"/>
          <a:srcRect l="20" r="20"/>
          <a:stretch/>
        </p:blipFill>
        <p:spPr>
          <a:xfrm>
            <a:off x="630555" y="1304290"/>
            <a:ext cx="3889375" cy="4761230"/>
          </a:xfrm>
          <a:prstGeom prst="rect">
            <a:avLst/>
          </a:prstGeom>
        </p:spPr>
      </p:pic>
      <p:sp>
        <p:nvSpPr>
          <p:cNvPr id="3" name="Shape 0"/>
          <p:cNvSpPr/>
          <p:nvPr/>
        </p:nvSpPr>
        <p:spPr>
          <a:xfrm>
            <a:off x="3981450" y="5556885"/>
            <a:ext cx="668020" cy="727075"/>
          </a:xfrm>
          <a:prstGeom prst="roundRect">
            <a:avLst>
              <a:gd name="adj" fmla="val 10513"/>
            </a:avLst>
          </a:prstGeom>
          <a:solidFill>
            <a:srgbClr val="295C74"/>
          </a:solidFill>
          <a:ln/>
        </p:spPr>
      </p:sp>
      <p:sp>
        <p:nvSpPr>
          <p:cNvPr id="4" name="Text 1"/>
          <p:cNvSpPr/>
          <p:nvPr/>
        </p:nvSpPr>
        <p:spPr>
          <a:xfrm>
            <a:off x="3981450" y="5556885"/>
            <a:ext cx="668020" cy="727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4871720" y="3219450"/>
            <a:ext cx="3194685" cy="2845435"/>
          </a:xfrm>
          <a:prstGeom prst="roundRect">
            <a:avLst>
              <a:gd name="adj" fmla="val 10513"/>
            </a:avLst>
          </a:prstGeom>
          <a:solidFill>
            <a:srgbClr val="FFFFFF"/>
          </a:solidFill>
          <a:ln w="12700">
            <a:solidFill>
              <a:srgbClr val="295C74"/>
            </a:solidFill>
            <a:prstDash val="solid"/>
          </a:ln>
        </p:spPr>
      </p:sp>
      <p:sp>
        <p:nvSpPr>
          <p:cNvPr id="6" name="Text 3"/>
          <p:cNvSpPr/>
          <p:nvPr/>
        </p:nvSpPr>
        <p:spPr>
          <a:xfrm>
            <a:off x="4871720" y="3219450"/>
            <a:ext cx="3194685" cy="284543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8293100" y="3244850"/>
            <a:ext cx="3157220" cy="2833370"/>
          </a:xfrm>
          <a:prstGeom prst="roundRect">
            <a:avLst>
              <a:gd name="adj" fmla="val 10513"/>
            </a:avLst>
          </a:prstGeom>
          <a:solidFill>
            <a:srgbClr val="FFFFFF"/>
          </a:solidFill>
          <a:ln w="12700">
            <a:solidFill>
              <a:srgbClr val="295C74"/>
            </a:solidFill>
            <a:prstDash val="solid"/>
          </a:ln>
        </p:spPr>
      </p:sp>
      <p:sp>
        <p:nvSpPr>
          <p:cNvPr id="8" name="Text 5"/>
          <p:cNvSpPr/>
          <p:nvPr/>
        </p:nvSpPr>
        <p:spPr>
          <a:xfrm>
            <a:off x="8293100" y="3244850"/>
            <a:ext cx="3157220" cy="28333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rot="16200000">
            <a:off x="7375085" y="-681795"/>
            <a:ext cx="72000" cy="5166995"/>
          </a:xfrm>
          <a:prstGeom prst="parallelogram">
            <a:avLst/>
          </a:prstGeom>
          <a:gradFill flip="none" rotWithShape="1">
            <a:gsLst>
              <a:gs pos="28000">
                <a:srgbClr val="A8CFE0">
                  <a:alpha val="0"/>
                </a:srgbClr>
              </a:gs>
              <a:gs pos="100000">
                <a:srgbClr val="3178A1"/>
              </a:gs>
            </a:gsLst>
            <a:lin ang="16200000" scaled="1"/>
          </a:gradFill>
          <a:ln/>
        </p:spPr>
      </p:sp>
      <p:sp>
        <p:nvSpPr>
          <p:cNvPr id="10" name="Text 7"/>
          <p:cNvSpPr/>
          <p:nvPr/>
        </p:nvSpPr>
        <p:spPr>
          <a:xfrm rot="16200000">
            <a:off x="7375085" y="-681795"/>
            <a:ext cx="72000" cy="51669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8"/>
          <p:cNvSpPr/>
          <p:nvPr/>
        </p:nvSpPr>
        <p:spPr>
          <a:xfrm>
            <a:off x="4802505" y="1382395"/>
            <a:ext cx="4551045" cy="37465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案例背景</a:t>
            </a:r>
            <a:endParaRPr lang="en-US" sz="1600" dirty="0"/>
          </a:p>
        </p:txBody>
      </p:sp>
      <p:sp>
        <p:nvSpPr>
          <p:cNvPr id="12" name="Text 9"/>
          <p:cNvSpPr/>
          <p:nvPr/>
        </p:nvSpPr>
        <p:spPr>
          <a:xfrm>
            <a:off x="4802505" y="1976755"/>
            <a:ext cx="6647815"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互联网企业面临着海量用户和高并发请求的挑战。以某大型电商平台为例，其在“双11”期间需要处理数亿次的用户请求。为了保障系统的稳定运行，该企业采用了先进的运维技术。</a:t>
            </a:r>
            <a:endParaRPr lang="en-US" sz="1600" dirty="0"/>
          </a:p>
        </p:txBody>
      </p:sp>
      <p:sp>
        <p:nvSpPr>
          <p:cNvPr id="13" name="Text 10"/>
          <p:cNvSpPr/>
          <p:nvPr/>
        </p:nvSpPr>
        <p:spPr>
          <a:xfrm>
            <a:off x="2032000" y="1793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dirty="0">
                <a:solidFill>
                  <a:srgbClr val="333333"/>
                </a:solidFill>
                <a:latin typeface="MiSans" pitchFamily="34" charset="0"/>
                <a:ea typeface="MiSans" pitchFamily="34" charset="-122"/>
                <a:cs typeface="MiSans" pitchFamily="34" charset="-120"/>
              </a:rPr>
              <a:t> </a:t>
            </a:r>
            <a:endParaRPr lang="en-US" sz="1600" dirty="0"/>
          </a:p>
        </p:txBody>
      </p:sp>
      <p:sp>
        <p:nvSpPr>
          <p:cNvPr id="14" name="Text 11"/>
          <p:cNvSpPr/>
          <p:nvPr/>
        </p:nvSpPr>
        <p:spPr>
          <a:xfrm>
            <a:off x="50482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技术应用</a:t>
            </a:r>
            <a:endParaRPr lang="en-US" sz="1600" dirty="0"/>
          </a:p>
        </p:txBody>
      </p:sp>
      <p:sp>
        <p:nvSpPr>
          <p:cNvPr id="15" name="Text 12"/>
          <p:cNvSpPr/>
          <p:nvPr/>
        </p:nvSpPr>
        <p:spPr>
          <a:xfrm>
            <a:off x="84137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效果评估</a:t>
            </a:r>
            <a:endParaRPr lang="en-US" sz="1600" dirty="0"/>
          </a:p>
        </p:txBody>
      </p:sp>
      <p:sp>
        <p:nvSpPr>
          <p:cNvPr id="16" name="Text 13"/>
          <p:cNvSpPr/>
          <p:nvPr/>
        </p:nvSpPr>
        <p:spPr>
          <a:xfrm>
            <a:off x="5048250" y="3935095"/>
            <a:ext cx="2872740" cy="1740694"/>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该企业采用了自动化运维工具，实现了软件的自动部署和更新；同时，利用云原生技术，将业务系统容器化部署在云平台上，实现了弹性伸缩。在安全运维方面，采用了多层次的安全防护措施，确保用户数据的安全。</a:t>
            </a:r>
            <a:endParaRPr lang="en-US" sz="1600" dirty="0"/>
          </a:p>
        </p:txBody>
      </p:sp>
      <p:sp>
        <p:nvSpPr>
          <p:cNvPr id="17" name="Text 14"/>
          <p:cNvSpPr/>
          <p:nvPr/>
        </p:nvSpPr>
        <p:spPr>
          <a:xfrm>
            <a:off x="8413750" y="3935095"/>
            <a:ext cx="2872740" cy="1450578"/>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通过采用先进的运维技术，该企业在“双11”期间实现了系统的稳定运行，系统可用性达到了99.99%以上。同时，运维效率得到了显著提高，运维人员的工作负担大大减轻。</a:t>
            </a:r>
            <a:endParaRPr lang="en-US" sz="1600" dirty="0"/>
          </a:p>
        </p:txBody>
      </p:sp>
      <p:sp>
        <p:nvSpPr>
          <p:cNvPr id="18" name="Text 15"/>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互联网企业运维案例</a:t>
            </a:r>
            <a:endParaRPr lang="en-US" sz="16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5899785"/>
            <a:ext cx="12190095" cy="958215"/>
          </a:xfrm>
          <a:prstGeom prst="rect">
            <a:avLst/>
          </a:prstGeom>
          <a:solidFill>
            <a:srgbClr val="6DAECC"/>
          </a:solidFill>
          <a:ln/>
        </p:spPr>
      </p:sp>
      <p:sp>
        <p:nvSpPr>
          <p:cNvPr id="3" name="Text 1"/>
          <p:cNvSpPr/>
          <p:nvPr/>
        </p:nvSpPr>
        <p:spPr>
          <a:xfrm>
            <a:off x="0" y="5899785"/>
            <a:ext cx="12190095" cy="958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4956175" y="2925445"/>
            <a:ext cx="6500495" cy="1539875"/>
          </a:xfrm>
          <a:prstGeom prst="roundRect">
            <a:avLst>
              <a:gd name="adj" fmla="val 11000"/>
            </a:avLst>
          </a:prstGeom>
          <a:solidFill>
            <a:srgbClr val="079F92"/>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5" name="Text 3"/>
          <p:cNvSpPr/>
          <p:nvPr/>
        </p:nvSpPr>
        <p:spPr>
          <a:xfrm>
            <a:off x="4956175" y="2925445"/>
            <a:ext cx="6500495" cy="15398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4956175" y="1461770"/>
            <a:ext cx="6500495" cy="1339215"/>
          </a:xfrm>
          <a:prstGeom prst="roundRect">
            <a:avLst>
              <a:gd name="adj" fmla="val 8155"/>
            </a:avLst>
          </a:prstGeom>
          <a:solidFill>
            <a:srgbClr val="FFFFFF"/>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7" name="Text 5"/>
          <p:cNvSpPr/>
          <p:nvPr/>
        </p:nvSpPr>
        <p:spPr>
          <a:xfrm>
            <a:off x="4956175" y="1461770"/>
            <a:ext cx="6500495" cy="1339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735965" y="1255395"/>
            <a:ext cx="10720070" cy="1545590"/>
          </a:xfrm>
          <a:prstGeom prst="roundRect">
            <a:avLst>
              <a:gd name="adj" fmla="val 8155"/>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9" name="Text 7"/>
          <p:cNvSpPr/>
          <p:nvPr/>
        </p:nvSpPr>
        <p:spPr>
          <a:xfrm>
            <a:off x="735965" y="1255395"/>
            <a:ext cx="10720070"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735965" y="2931160"/>
            <a:ext cx="10720705" cy="1545590"/>
          </a:xfrm>
          <a:prstGeom prst="roundRect">
            <a:avLst>
              <a:gd name="adj" fmla="val 11000"/>
            </a:avLst>
          </a:prstGeom>
          <a:solidFill>
            <a:srgbClr val="6DAECC"/>
          </a:solidFill>
          <a:ln w="19050">
            <a:solidFill>
              <a:srgbClr val="E1EFF5">
                <a:alpha val="43137"/>
              </a:srgbClr>
            </a:solidFill>
            <a:prstDash val="solid"/>
          </a:ln>
          <a:effectLst>
            <a:outerShdw blurRad="254000" dist="134704" dir="2700000" algn="bl" rotWithShape="0">
              <a:srgbClr val="3178A1">
                <a:alpha val="10196"/>
              </a:srgbClr>
            </a:outerShdw>
          </a:effectLst>
        </p:spPr>
      </p:sp>
      <p:sp>
        <p:nvSpPr>
          <p:cNvPr id="11" name="Text 9"/>
          <p:cNvSpPr/>
          <p:nvPr/>
        </p:nvSpPr>
        <p:spPr>
          <a:xfrm>
            <a:off x="735965" y="2931160"/>
            <a:ext cx="10720705"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736600" y="4594860"/>
            <a:ext cx="10720070" cy="1590675"/>
          </a:xfrm>
          <a:prstGeom prst="roundRect">
            <a:avLst>
              <a:gd name="adj" fmla="val 10289"/>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13" name="Text 11"/>
          <p:cNvSpPr/>
          <p:nvPr/>
        </p:nvSpPr>
        <p:spPr>
          <a:xfrm>
            <a:off x="736600" y="4594860"/>
            <a:ext cx="10720070" cy="15906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Text 12"/>
          <p:cNvSpPr/>
          <p:nvPr/>
        </p:nvSpPr>
        <p:spPr>
          <a:xfrm>
            <a:off x="929005" y="3617595"/>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FFFFFF"/>
                </a:solidFill>
                <a:latin typeface="MiSans" pitchFamily="34" charset="0"/>
                <a:ea typeface="MiSans" pitchFamily="34" charset="-122"/>
                <a:cs typeface="MiSans" pitchFamily="34" charset="-120"/>
              </a:rPr>
              <a:t>该银行采用了智能化运维系统，通过机器学习算法对系统日志和性能数据进行分析，提前发现潜在问题并进行预警。同时，采用了严格的安全运维措施，如加密通信、访问控制等，确保数据的安全性。</a:t>
            </a:r>
            <a:endParaRPr lang="en-US" sz="1600" dirty="0"/>
          </a:p>
        </p:txBody>
      </p:sp>
      <p:sp>
        <p:nvSpPr>
          <p:cNvPr id="15" name="Text 13"/>
          <p:cNvSpPr/>
          <p:nvPr/>
        </p:nvSpPr>
        <p:spPr>
          <a:xfrm>
            <a:off x="929005" y="149669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案例背景</a:t>
            </a:r>
            <a:endParaRPr lang="en-US" sz="1600" dirty="0"/>
          </a:p>
        </p:txBody>
      </p:sp>
      <p:sp>
        <p:nvSpPr>
          <p:cNvPr id="16" name="Text 14"/>
          <p:cNvSpPr/>
          <p:nvPr/>
        </p:nvSpPr>
        <p:spPr>
          <a:xfrm>
            <a:off x="929005" y="1983740"/>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金融企业对数据安全和系统稳定性要求极高。以某银行为例，其核心业务系统需要7×24小时不间断运行，任何故障都可能导致重大经济损失。</a:t>
            </a:r>
            <a:endParaRPr lang="en-US" sz="1600" dirty="0"/>
          </a:p>
        </p:txBody>
      </p:sp>
      <p:sp>
        <p:nvSpPr>
          <p:cNvPr id="17" name="Text 15"/>
          <p:cNvSpPr/>
          <p:nvPr/>
        </p:nvSpPr>
        <p:spPr>
          <a:xfrm>
            <a:off x="929005" y="311848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FFFFFF"/>
                </a:solidFill>
                <a:latin typeface="MiSans" pitchFamily="34" charset="0"/>
                <a:ea typeface="MiSans" pitchFamily="34" charset="-122"/>
                <a:cs typeface="MiSans" pitchFamily="34" charset="-120"/>
              </a:rPr>
              <a:t>技术应用</a:t>
            </a:r>
            <a:endParaRPr lang="en-US" sz="1600" dirty="0"/>
          </a:p>
        </p:txBody>
      </p:sp>
      <p:sp>
        <p:nvSpPr>
          <p:cNvPr id="18" name="Text 16"/>
          <p:cNvSpPr/>
          <p:nvPr/>
        </p:nvSpPr>
        <p:spPr>
          <a:xfrm>
            <a:off x="929005" y="4831080"/>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效果评估</a:t>
            </a:r>
            <a:endParaRPr lang="en-US" sz="1600" dirty="0"/>
          </a:p>
        </p:txBody>
      </p:sp>
      <p:sp>
        <p:nvSpPr>
          <p:cNvPr id="19" name="Text 17"/>
          <p:cNvSpPr/>
          <p:nvPr/>
        </p:nvSpPr>
        <p:spPr>
          <a:xfrm>
            <a:off x="929005" y="5386705"/>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通过智能化运维系统的应用，该银行的核心业务系统故障率降低了50%以上。同时，运维人员能够更快速地响应和处理问题，提高了运维效率和系统稳定性。</a:t>
            </a:r>
            <a:endParaRPr lang="en-US" sz="1600" dirty="0"/>
          </a:p>
        </p:txBody>
      </p:sp>
      <p:sp>
        <p:nvSpPr>
          <p:cNvPr id="20" name="Text 1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金融企业运维案例</a:t>
            </a:r>
            <a:endParaRPr lang="en-US" sz="16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715" y="5120640"/>
            <a:ext cx="12206605" cy="1798320"/>
          </a:xfrm>
          <a:prstGeom prst="roundRect">
            <a:avLst>
              <a:gd name="adj" fmla="val 0"/>
            </a:avLst>
          </a:prstGeom>
          <a:solidFill>
            <a:srgbClr val="6DAECC"/>
          </a:solidFill>
          <a:ln/>
        </p:spPr>
      </p:sp>
      <p:sp>
        <p:nvSpPr>
          <p:cNvPr id="3" name="Text 1"/>
          <p:cNvSpPr/>
          <p:nvPr/>
        </p:nvSpPr>
        <p:spPr>
          <a:xfrm>
            <a:off x="-5715" y="5120640"/>
            <a:ext cx="12206605" cy="17983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895350" y="1499862"/>
            <a:ext cx="3131820" cy="4437908"/>
          </a:xfrm>
          <a:prstGeom prst="roundRect">
            <a:avLst>
              <a:gd name="adj" fmla="val 5833"/>
            </a:avLst>
          </a:prstGeom>
          <a:solidFill>
            <a:srgbClr val="FFFFFF"/>
          </a:solidFill>
          <a:ln w="19050">
            <a:solidFill>
              <a:srgbClr val="6DAECC"/>
            </a:solidFill>
            <a:prstDash val="solid"/>
          </a:ln>
        </p:spPr>
      </p:sp>
      <p:sp>
        <p:nvSpPr>
          <p:cNvPr id="5" name="Text 3"/>
          <p:cNvSpPr/>
          <p:nvPr/>
        </p:nvSpPr>
        <p:spPr>
          <a:xfrm>
            <a:off x="89535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6" name="Image 0" descr="https://test-kimi-img.moonshot.cn/pub/slides/slides_tmpl/image/25-05-30-10:48:52-d0shp5475iks832je420.png"/>
          <p:cNvPicPr>
            <a:picLocks noChangeAspect="1"/>
          </p:cNvPicPr>
          <p:nvPr/>
        </p:nvPicPr>
        <p:blipFill>
          <a:blip r:embed="rId3"/>
          <a:srcRect t="155" b="194"/>
          <a:stretch/>
        </p:blipFill>
        <p:spPr>
          <a:xfrm>
            <a:off x="1069975" y="1678293"/>
            <a:ext cx="2783205" cy="1633816"/>
          </a:xfrm>
          <a:prstGeom prst="rect">
            <a:avLst/>
          </a:prstGeom>
        </p:spPr>
      </p:pic>
      <p:sp>
        <p:nvSpPr>
          <p:cNvPr id="7" name="Shape 4"/>
          <p:cNvSpPr/>
          <p:nvPr/>
        </p:nvSpPr>
        <p:spPr>
          <a:xfrm>
            <a:off x="4349115" y="1149350"/>
            <a:ext cx="3605530" cy="5138420"/>
          </a:xfrm>
          <a:prstGeom prst="roundRect">
            <a:avLst>
              <a:gd name="adj" fmla="val 5833"/>
            </a:avLst>
          </a:prstGeom>
          <a:solidFill>
            <a:srgbClr val="FFFFFF"/>
          </a:solidFill>
          <a:ln w="19050">
            <a:solidFill>
              <a:srgbClr val="6DAECC"/>
            </a:solidFill>
            <a:prstDash val="solid"/>
          </a:ln>
        </p:spPr>
      </p:sp>
      <p:sp>
        <p:nvSpPr>
          <p:cNvPr id="8" name="Text 5"/>
          <p:cNvSpPr/>
          <p:nvPr/>
        </p:nvSpPr>
        <p:spPr>
          <a:xfrm>
            <a:off x="4349115" y="1149350"/>
            <a:ext cx="3605530" cy="5138420"/>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9" name="Image 1" descr="https://test-kimi-img.moonshot.cn/pub/slides/slides_tmpl/image/25-05-30-10:48:53-d0shp5c75iks832je42g.png"/>
          <p:cNvPicPr>
            <a:picLocks noChangeAspect="1"/>
          </p:cNvPicPr>
          <p:nvPr/>
        </p:nvPicPr>
        <p:blipFill>
          <a:blip r:embed="rId4"/>
          <a:srcRect l="54" r="54"/>
          <a:stretch/>
        </p:blipFill>
        <p:spPr>
          <a:xfrm>
            <a:off x="4471192" y="1366097"/>
            <a:ext cx="3361377" cy="2163192"/>
          </a:xfrm>
          <a:prstGeom prst="rect">
            <a:avLst/>
          </a:prstGeom>
        </p:spPr>
      </p:pic>
      <p:sp>
        <p:nvSpPr>
          <p:cNvPr id="10" name="Shape 6"/>
          <p:cNvSpPr/>
          <p:nvPr/>
        </p:nvSpPr>
        <p:spPr>
          <a:xfrm>
            <a:off x="8276590" y="1499862"/>
            <a:ext cx="3131820" cy="4437908"/>
          </a:xfrm>
          <a:prstGeom prst="roundRect">
            <a:avLst>
              <a:gd name="adj" fmla="val 5833"/>
            </a:avLst>
          </a:prstGeom>
          <a:solidFill>
            <a:srgbClr val="FFFFFF"/>
          </a:solidFill>
          <a:ln w="19050">
            <a:solidFill>
              <a:srgbClr val="6DAECC"/>
            </a:solidFill>
            <a:prstDash val="solid"/>
          </a:ln>
        </p:spPr>
      </p:sp>
      <p:sp>
        <p:nvSpPr>
          <p:cNvPr id="11" name="Text 7"/>
          <p:cNvSpPr/>
          <p:nvPr/>
        </p:nvSpPr>
        <p:spPr>
          <a:xfrm>
            <a:off x="827659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12" name="Image 2" descr="https://test-kimi-img.moonshot.cn/pub/slides/slides_tmpl/image/25-05-30-10:48:54-d0shp5k75iks832je430.png"/>
          <p:cNvPicPr>
            <a:picLocks noChangeAspect="1"/>
          </p:cNvPicPr>
          <p:nvPr/>
        </p:nvPicPr>
        <p:blipFill>
          <a:blip r:embed="rId5"/>
          <a:srcRect t="155" b="194"/>
          <a:stretch/>
        </p:blipFill>
        <p:spPr>
          <a:xfrm>
            <a:off x="8451215" y="1678293"/>
            <a:ext cx="2783205" cy="1633816"/>
          </a:xfrm>
          <a:prstGeom prst="rect">
            <a:avLst/>
          </a:prstGeom>
        </p:spPr>
      </p:pic>
      <p:sp>
        <p:nvSpPr>
          <p:cNvPr id="13" name="Text 8"/>
          <p:cNvSpPr/>
          <p:nvPr/>
        </p:nvSpPr>
        <p:spPr>
          <a:xfrm>
            <a:off x="60833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制造业企业运维案例</a:t>
            </a:r>
            <a:endParaRPr lang="en-US" sz="1600" dirty="0"/>
          </a:p>
        </p:txBody>
      </p:sp>
      <p:sp>
        <p:nvSpPr>
          <p:cNvPr id="14" name="Text 9"/>
          <p:cNvSpPr/>
          <p:nvPr/>
        </p:nvSpPr>
        <p:spPr>
          <a:xfrm>
            <a:off x="1047750" y="3827118"/>
            <a:ext cx="2827020" cy="1636514"/>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制造业企业面临着复杂的生产设备和信息系统运维需求。以某汽车制造企业为例，其生产线上有大量自动化设备和工业控制系统，需要确保设备的稳定运行和数据的准确传输。</a:t>
            </a:r>
            <a:endParaRPr lang="en-US" sz="1600" dirty="0"/>
          </a:p>
        </p:txBody>
      </p:sp>
      <p:sp>
        <p:nvSpPr>
          <p:cNvPr id="15" name="Text 10"/>
          <p:cNvSpPr/>
          <p:nvPr/>
        </p:nvSpPr>
        <p:spPr>
          <a:xfrm>
            <a:off x="1047750" y="3319126"/>
            <a:ext cx="2908935"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案例背景</a:t>
            </a:r>
            <a:endParaRPr lang="en-US" sz="1600" dirty="0"/>
          </a:p>
        </p:txBody>
      </p:sp>
      <p:sp>
        <p:nvSpPr>
          <p:cNvPr id="16" name="Text 11"/>
          <p:cNvSpPr/>
          <p:nvPr/>
        </p:nvSpPr>
        <p:spPr>
          <a:xfrm>
            <a:off x="4490724" y="4199312"/>
            <a:ext cx="3322312" cy="1647230"/>
          </a:xfrm>
          <a:prstGeom prst="rect">
            <a:avLst/>
          </a:prstGeom>
          <a:noFill/>
          <a:ln/>
        </p:spPr>
        <p:txBody>
          <a:bodyPr wrap="square" lIns="0" tIns="0" rIns="0" bIns="0" rtlCol="0" anchor="t">
            <a:spAutoFit/>
          </a:bodyPr>
          <a:lstStyle/>
          <a:p>
            <a:pPr marL="0" indent="0" algn="just">
              <a:lnSpc>
                <a:spcPct val="110000"/>
              </a:lnSpc>
              <a:buNone/>
            </a:pPr>
            <a:r>
              <a:rPr lang="en-US" sz="1600" dirty="0">
                <a:solidFill>
                  <a:srgbClr val="2B2F36"/>
                </a:solidFill>
                <a:latin typeface="MiSans" pitchFamily="34" charset="0"/>
                <a:ea typeface="MiSans" pitchFamily="34" charset="-122"/>
                <a:cs typeface="MiSans" pitchFamily="34" charset="-120"/>
              </a:rPr>
              <a:t>该企业采用了工业互联网技术，将生产设备与信息系统连接起来，实现了设备的远程监控和故障诊断。同时，采用了云化运维技术，将部分业务系统迁移到云端，提高了系统的灵活性和可扩展性。</a:t>
            </a:r>
            <a:endParaRPr lang="en-US" sz="1600" dirty="0"/>
          </a:p>
        </p:txBody>
      </p:sp>
      <p:sp>
        <p:nvSpPr>
          <p:cNvPr id="17" name="Text 12"/>
          <p:cNvSpPr/>
          <p:nvPr/>
        </p:nvSpPr>
        <p:spPr>
          <a:xfrm>
            <a:off x="4490724" y="3568121"/>
            <a:ext cx="3322312" cy="555113"/>
          </a:xfrm>
          <a:prstGeom prst="rect">
            <a:avLst/>
          </a:prstGeom>
          <a:noFill/>
          <a:ln/>
        </p:spPr>
        <p:txBody>
          <a:bodyPr wrap="square" lIns="0" tIns="0" rIns="0" bIns="35941" rtlCol="0" anchor="ctr"/>
          <a:lstStyle/>
          <a:p>
            <a:pPr marL="0" indent="0" algn="ctr">
              <a:lnSpc>
                <a:spcPct val="100000"/>
              </a:lnSpc>
              <a:buNone/>
            </a:pPr>
            <a:r>
              <a:rPr lang="en-US" sz="1800" b="1" dirty="0">
                <a:solidFill>
                  <a:srgbClr val="333333"/>
                </a:solidFill>
                <a:latin typeface="MiSans" pitchFamily="34" charset="0"/>
                <a:ea typeface="MiSans" pitchFamily="34" charset="-122"/>
                <a:cs typeface="MiSans" pitchFamily="34" charset="-120"/>
              </a:rPr>
              <a:t>技术应用</a:t>
            </a:r>
            <a:endParaRPr lang="en-US" sz="1600" dirty="0"/>
          </a:p>
        </p:txBody>
      </p:sp>
      <p:sp>
        <p:nvSpPr>
          <p:cNvPr id="18" name="Text 13"/>
          <p:cNvSpPr/>
          <p:nvPr/>
        </p:nvSpPr>
        <p:spPr>
          <a:xfrm>
            <a:off x="8428990" y="3827118"/>
            <a:ext cx="2827020" cy="1363663"/>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通过采用工业互联网和云化运维技术，该企业的生产设备故障停机时间减少了30%以上。同时，运维效率得到了显著提高，企业能够更快速地响应市场变化和业务需求。</a:t>
            </a:r>
            <a:endParaRPr lang="en-US" sz="1600" dirty="0"/>
          </a:p>
        </p:txBody>
      </p:sp>
      <p:sp>
        <p:nvSpPr>
          <p:cNvPr id="19" name="Text 14"/>
          <p:cNvSpPr/>
          <p:nvPr/>
        </p:nvSpPr>
        <p:spPr>
          <a:xfrm>
            <a:off x="8428990" y="3319126"/>
            <a:ext cx="2909570"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效果评估</a:t>
            </a:r>
            <a:endParaRPr lang="en-US" sz="16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5400000">
            <a:off x="1061085" y="3337794"/>
            <a:ext cx="293611" cy="293736"/>
          </a:xfrm>
          <a:prstGeom prst="triangle">
            <a:avLst/>
          </a:prstGeom>
          <a:solidFill>
            <a:srgbClr val="3178A1"/>
          </a:solidFill>
          <a:ln/>
        </p:spPr>
      </p:sp>
      <p:sp>
        <p:nvSpPr>
          <p:cNvPr id="3" name="Text 1"/>
          <p:cNvSpPr/>
          <p:nvPr/>
        </p:nvSpPr>
        <p:spPr>
          <a:xfrm rot="5400000">
            <a:off x="1061085" y="3337794"/>
            <a:ext cx="293611" cy="29373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rot="5400000">
            <a:off x="1174012" y="3450769"/>
            <a:ext cx="293611" cy="293736"/>
          </a:xfrm>
          <a:prstGeom prst="triangle">
            <a:avLst/>
          </a:prstGeom>
          <a:solidFill>
            <a:srgbClr val="6DAECC"/>
          </a:solidFill>
          <a:ln/>
        </p:spPr>
      </p:sp>
      <p:sp>
        <p:nvSpPr>
          <p:cNvPr id="5" name="Text 3"/>
          <p:cNvSpPr/>
          <p:nvPr/>
        </p:nvSpPr>
        <p:spPr>
          <a:xfrm rot="5400000">
            <a:off x="1174012" y="3450769"/>
            <a:ext cx="293611" cy="29373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Text 4"/>
          <p:cNvSpPr/>
          <p:nvPr/>
        </p:nvSpPr>
        <p:spPr>
          <a:xfrm>
            <a:off x="1547802" y="3308985"/>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01</a:t>
            </a:r>
            <a:endParaRPr lang="en-US" sz="1600" dirty="0"/>
          </a:p>
        </p:txBody>
      </p:sp>
      <p:sp>
        <p:nvSpPr>
          <p:cNvPr id="7" name="Text 5"/>
          <p:cNvSpPr/>
          <p:nvPr/>
        </p:nvSpPr>
        <p:spPr>
          <a:xfrm>
            <a:off x="2191487" y="3336664"/>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运维技术概述</a:t>
            </a:r>
            <a:endParaRPr lang="en-US" sz="1600" dirty="0"/>
          </a:p>
        </p:txBody>
      </p:sp>
      <p:sp>
        <p:nvSpPr>
          <p:cNvPr id="8" name="Shape 6"/>
          <p:cNvSpPr/>
          <p:nvPr/>
        </p:nvSpPr>
        <p:spPr>
          <a:xfrm rot="5400000">
            <a:off x="1061085" y="4249614"/>
            <a:ext cx="293611" cy="293331"/>
          </a:xfrm>
          <a:prstGeom prst="triangle">
            <a:avLst/>
          </a:prstGeom>
          <a:solidFill>
            <a:srgbClr val="3178A1"/>
          </a:solidFill>
          <a:ln/>
        </p:spPr>
      </p:sp>
      <p:sp>
        <p:nvSpPr>
          <p:cNvPr id="9" name="Text 7"/>
          <p:cNvSpPr/>
          <p:nvPr/>
        </p:nvSpPr>
        <p:spPr>
          <a:xfrm rot="5400000">
            <a:off x="1061085" y="4249614"/>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rot="5400000">
            <a:off x="1174012" y="4362434"/>
            <a:ext cx="293611" cy="293331"/>
          </a:xfrm>
          <a:prstGeom prst="triangle">
            <a:avLst/>
          </a:prstGeom>
          <a:solidFill>
            <a:srgbClr val="6DAECC"/>
          </a:solidFill>
          <a:ln/>
        </p:spPr>
      </p:sp>
      <p:sp>
        <p:nvSpPr>
          <p:cNvPr id="11" name="Text 9"/>
          <p:cNvSpPr/>
          <p:nvPr/>
        </p:nvSpPr>
        <p:spPr>
          <a:xfrm rot="5400000">
            <a:off x="1174012" y="4362434"/>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Text 10"/>
          <p:cNvSpPr/>
          <p:nvPr/>
        </p:nvSpPr>
        <p:spPr>
          <a:xfrm>
            <a:off x="1547802" y="4220845"/>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02</a:t>
            </a:r>
            <a:endParaRPr lang="en-US" sz="1600" dirty="0"/>
          </a:p>
        </p:txBody>
      </p:sp>
      <p:sp>
        <p:nvSpPr>
          <p:cNvPr id="13" name="Text 11"/>
          <p:cNvSpPr/>
          <p:nvPr/>
        </p:nvSpPr>
        <p:spPr>
          <a:xfrm>
            <a:off x="2191487" y="4248486"/>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传统运维技术</a:t>
            </a:r>
            <a:endParaRPr lang="en-US" sz="1600" dirty="0"/>
          </a:p>
        </p:txBody>
      </p:sp>
      <p:sp>
        <p:nvSpPr>
          <p:cNvPr id="14" name="Shape 12"/>
          <p:cNvSpPr/>
          <p:nvPr/>
        </p:nvSpPr>
        <p:spPr>
          <a:xfrm rot="5400000">
            <a:off x="1061085" y="5160839"/>
            <a:ext cx="293611" cy="293331"/>
          </a:xfrm>
          <a:prstGeom prst="triangle">
            <a:avLst/>
          </a:prstGeom>
          <a:solidFill>
            <a:srgbClr val="3178A1"/>
          </a:solidFill>
          <a:ln/>
        </p:spPr>
      </p:sp>
      <p:sp>
        <p:nvSpPr>
          <p:cNvPr id="15" name="Text 13"/>
          <p:cNvSpPr/>
          <p:nvPr/>
        </p:nvSpPr>
        <p:spPr>
          <a:xfrm rot="5400000">
            <a:off x="1061085" y="516083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Shape 14"/>
          <p:cNvSpPr/>
          <p:nvPr/>
        </p:nvSpPr>
        <p:spPr>
          <a:xfrm rot="5400000">
            <a:off x="1174012" y="5273659"/>
            <a:ext cx="293611" cy="293331"/>
          </a:xfrm>
          <a:prstGeom prst="triangle">
            <a:avLst/>
          </a:prstGeom>
          <a:solidFill>
            <a:srgbClr val="6DAECC"/>
          </a:solidFill>
          <a:ln/>
        </p:spPr>
      </p:sp>
      <p:sp>
        <p:nvSpPr>
          <p:cNvPr id="17" name="Text 15"/>
          <p:cNvSpPr/>
          <p:nvPr/>
        </p:nvSpPr>
        <p:spPr>
          <a:xfrm rot="5400000">
            <a:off x="1174012" y="527365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Text 16"/>
          <p:cNvSpPr/>
          <p:nvPr/>
        </p:nvSpPr>
        <p:spPr>
          <a:xfrm>
            <a:off x="1547802" y="5132070"/>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03</a:t>
            </a:r>
            <a:endParaRPr lang="en-US" sz="1600" dirty="0"/>
          </a:p>
        </p:txBody>
      </p:sp>
      <p:sp>
        <p:nvSpPr>
          <p:cNvPr id="19" name="Text 17"/>
          <p:cNvSpPr/>
          <p:nvPr/>
        </p:nvSpPr>
        <p:spPr>
          <a:xfrm>
            <a:off x="2191487" y="5159711"/>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现代运维技术</a:t>
            </a:r>
            <a:endParaRPr lang="en-US" sz="1600" dirty="0"/>
          </a:p>
        </p:txBody>
      </p:sp>
      <p:sp>
        <p:nvSpPr>
          <p:cNvPr id="20" name="Shape 18"/>
          <p:cNvSpPr/>
          <p:nvPr/>
        </p:nvSpPr>
        <p:spPr>
          <a:xfrm rot="5400000">
            <a:off x="6064885" y="3338389"/>
            <a:ext cx="293611" cy="293331"/>
          </a:xfrm>
          <a:prstGeom prst="triangle">
            <a:avLst/>
          </a:prstGeom>
          <a:solidFill>
            <a:srgbClr val="3178A1"/>
          </a:solidFill>
          <a:ln/>
        </p:spPr>
      </p:sp>
      <p:sp>
        <p:nvSpPr>
          <p:cNvPr id="21" name="Text 19"/>
          <p:cNvSpPr/>
          <p:nvPr/>
        </p:nvSpPr>
        <p:spPr>
          <a:xfrm rot="5400000">
            <a:off x="6064885" y="333838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2" name="Shape 20"/>
          <p:cNvSpPr/>
          <p:nvPr/>
        </p:nvSpPr>
        <p:spPr>
          <a:xfrm rot="5400000">
            <a:off x="6177812" y="3451209"/>
            <a:ext cx="293611" cy="293331"/>
          </a:xfrm>
          <a:prstGeom prst="triangle">
            <a:avLst/>
          </a:prstGeom>
          <a:solidFill>
            <a:srgbClr val="6DAECC"/>
          </a:solidFill>
          <a:ln/>
        </p:spPr>
      </p:sp>
      <p:sp>
        <p:nvSpPr>
          <p:cNvPr id="23" name="Text 21"/>
          <p:cNvSpPr/>
          <p:nvPr/>
        </p:nvSpPr>
        <p:spPr>
          <a:xfrm rot="5400000">
            <a:off x="6177812" y="345120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4" name="Text 22"/>
          <p:cNvSpPr/>
          <p:nvPr/>
        </p:nvSpPr>
        <p:spPr>
          <a:xfrm>
            <a:off x="6551602" y="3309620"/>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04</a:t>
            </a:r>
            <a:endParaRPr lang="en-US" sz="1600" dirty="0"/>
          </a:p>
        </p:txBody>
      </p:sp>
      <p:sp>
        <p:nvSpPr>
          <p:cNvPr id="25" name="Text 23"/>
          <p:cNvSpPr/>
          <p:nvPr/>
        </p:nvSpPr>
        <p:spPr>
          <a:xfrm>
            <a:off x="7195287" y="3337261"/>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运维技术发展趋势</a:t>
            </a:r>
            <a:endParaRPr lang="en-US" sz="1600" dirty="0"/>
          </a:p>
        </p:txBody>
      </p:sp>
      <p:sp>
        <p:nvSpPr>
          <p:cNvPr id="26" name="Shape 24"/>
          <p:cNvSpPr/>
          <p:nvPr/>
        </p:nvSpPr>
        <p:spPr>
          <a:xfrm rot="5400000">
            <a:off x="6064885" y="4249614"/>
            <a:ext cx="293611" cy="293331"/>
          </a:xfrm>
          <a:prstGeom prst="triangle">
            <a:avLst/>
          </a:prstGeom>
          <a:solidFill>
            <a:srgbClr val="3178A1"/>
          </a:solidFill>
          <a:ln/>
        </p:spPr>
      </p:sp>
      <p:sp>
        <p:nvSpPr>
          <p:cNvPr id="27" name="Text 25"/>
          <p:cNvSpPr/>
          <p:nvPr/>
        </p:nvSpPr>
        <p:spPr>
          <a:xfrm rot="5400000">
            <a:off x="6064885" y="4249614"/>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8" name="Shape 26"/>
          <p:cNvSpPr/>
          <p:nvPr/>
        </p:nvSpPr>
        <p:spPr>
          <a:xfrm rot="5400000">
            <a:off x="6177812" y="4362434"/>
            <a:ext cx="293611" cy="293331"/>
          </a:xfrm>
          <a:prstGeom prst="triangle">
            <a:avLst/>
          </a:prstGeom>
          <a:solidFill>
            <a:srgbClr val="6DAECC"/>
          </a:solidFill>
          <a:ln/>
        </p:spPr>
      </p:sp>
      <p:sp>
        <p:nvSpPr>
          <p:cNvPr id="29" name="Text 27"/>
          <p:cNvSpPr/>
          <p:nvPr/>
        </p:nvSpPr>
        <p:spPr>
          <a:xfrm rot="5400000">
            <a:off x="6177812" y="4362434"/>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0" name="Text 28"/>
          <p:cNvSpPr/>
          <p:nvPr/>
        </p:nvSpPr>
        <p:spPr>
          <a:xfrm>
            <a:off x="6551602" y="4220845"/>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05</a:t>
            </a:r>
            <a:endParaRPr lang="en-US" sz="1600" dirty="0"/>
          </a:p>
        </p:txBody>
      </p:sp>
      <p:sp>
        <p:nvSpPr>
          <p:cNvPr id="31" name="Text 29"/>
          <p:cNvSpPr/>
          <p:nvPr/>
        </p:nvSpPr>
        <p:spPr>
          <a:xfrm>
            <a:off x="7195287" y="4248486"/>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运维技术实践案例</a:t>
            </a:r>
            <a:endParaRPr lang="en-US" sz="1600" dirty="0"/>
          </a:p>
        </p:txBody>
      </p:sp>
      <p:sp>
        <p:nvSpPr>
          <p:cNvPr id="32" name="Shape 30"/>
          <p:cNvSpPr/>
          <p:nvPr/>
        </p:nvSpPr>
        <p:spPr>
          <a:xfrm rot="5400000">
            <a:off x="6064885" y="5160839"/>
            <a:ext cx="293611" cy="293331"/>
          </a:xfrm>
          <a:prstGeom prst="triangle">
            <a:avLst/>
          </a:prstGeom>
          <a:solidFill>
            <a:srgbClr val="3178A1"/>
          </a:solidFill>
          <a:ln/>
        </p:spPr>
      </p:sp>
      <p:sp>
        <p:nvSpPr>
          <p:cNvPr id="33" name="Text 31"/>
          <p:cNvSpPr/>
          <p:nvPr/>
        </p:nvSpPr>
        <p:spPr>
          <a:xfrm rot="5400000">
            <a:off x="6064885" y="516083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4" name="Shape 32"/>
          <p:cNvSpPr/>
          <p:nvPr/>
        </p:nvSpPr>
        <p:spPr>
          <a:xfrm rot="5400000">
            <a:off x="6177812" y="5273659"/>
            <a:ext cx="293611" cy="293331"/>
          </a:xfrm>
          <a:prstGeom prst="triangle">
            <a:avLst/>
          </a:prstGeom>
          <a:solidFill>
            <a:srgbClr val="6DAECC"/>
          </a:solidFill>
          <a:ln/>
        </p:spPr>
      </p:sp>
      <p:sp>
        <p:nvSpPr>
          <p:cNvPr id="35" name="Text 33"/>
          <p:cNvSpPr/>
          <p:nvPr/>
        </p:nvSpPr>
        <p:spPr>
          <a:xfrm rot="5400000">
            <a:off x="6177812" y="5273659"/>
            <a:ext cx="293611" cy="293331"/>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6" name="Text 34"/>
          <p:cNvSpPr/>
          <p:nvPr/>
        </p:nvSpPr>
        <p:spPr>
          <a:xfrm>
            <a:off x="6551602" y="5132070"/>
            <a:ext cx="686598" cy="374650"/>
          </a:xfrm>
          <a:prstGeom prst="rect">
            <a:avLst/>
          </a:prstGeom>
          <a:noFill/>
          <a:ln/>
        </p:spPr>
        <p:txBody>
          <a:bodyPr wrap="square" lIns="91440" tIns="45720" rIns="91440" bIns="45720" rtlCol="0" anchor="t">
            <a:spAutoFit/>
          </a:bodyPr>
          <a:lstStyle/>
          <a:p>
            <a:pPr marL="0" indent="0" algn="ctr">
              <a:lnSpc>
                <a:spcPct val="100000"/>
              </a:lnSpc>
              <a:buNone/>
            </a:pPr>
            <a:r>
              <a:rPr lang="en-US" sz="2400" dirty="0">
                <a:solidFill>
                  <a:srgbClr val="000000"/>
                </a:solidFill>
                <a:latin typeface="MiSans" pitchFamily="34" charset="0"/>
                <a:ea typeface="MiSans" pitchFamily="34" charset="-122"/>
                <a:cs typeface="MiSans" pitchFamily="34" charset="-120"/>
              </a:rPr>
              <a:t>06</a:t>
            </a:r>
            <a:endParaRPr lang="en-US" sz="1600" dirty="0"/>
          </a:p>
        </p:txBody>
      </p:sp>
      <p:sp>
        <p:nvSpPr>
          <p:cNvPr id="37" name="Text 35"/>
          <p:cNvSpPr/>
          <p:nvPr/>
        </p:nvSpPr>
        <p:spPr>
          <a:xfrm>
            <a:off x="7195287" y="5159711"/>
            <a:ext cx="4469663"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dirty="0">
                <a:solidFill>
                  <a:srgbClr val="000000"/>
                </a:solidFill>
                <a:latin typeface="MiSans" pitchFamily="34" charset="0"/>
                <a:ea typeface="MiSans" pitchFamily="34" charset="-122"/>
                <a:cs typeface="MiSans" pitchFamily="34" charset="-120"/>
              </a:rPr>
              <a:t>运维技术未来展望</a:t>
            </a:r>
            <a:endParaRPr lang="en-US" sz="1600" dirty="0"/>
          </a:p>
        </p:txBody>
      </p:sp>
      <p:sp>
        <p:nvSpPr>
          <p:cNvPr id="38" name="Text 36"/>
          <p:cNvSpPr/>
          <p:nvPr/>
        </p:nvSpPr>
        <p:spPr>
          <a:xfrm>
            <a:off x="5407025" y="458470"/>
            <a:ext cx="3513455" cy="1295400"/>
          </a:xfrm>
          <a:prstGeom prst="rect">
            <a:avLst/>
          </a:prstGeom>
          <a:noFill/>
          <a:ln/>
        </p:spPr>
        <p:txBody>
          <a:bodyPr wrap="square" lIns="91440" tIns="45720" rIns="91440" bIns="45720" rtlCol="0" anchor="t">
            <a:spAutoFit/>
          </a:bodyPr>
          <a:lstStyle/>
          <a:p>
            <a:pPr marL="0" indent="0" algn="l">
              <a:lnSpc>
                <a:spcPct val="100000"/>
              </a:lnSpc>
              <a:buNone/>
            </a:pPr>
            <a:r>
              <a:rPr lang="en-US" sz="4800" b="1" dirty="0">
                <a:solidFill>
                  <a:srgbClr val="000000"/>
                </a:solidFill>
                <a:latin typeface="MiSans" pitchFamily="34" charset="0"/>
                <a:ea typeface="MiSans" pitchFamily="34" charset="-122"/>
                <a:cs typeface="MiSans" pitchFamily="34" charset="-120"/>
              </a:rPr>
              <a:t>目录 </a:t>
            </a:r>
            <a:endParaRPr lang="en-US" sz="1600" dirty="0"/>
          </a:p>
          <a:p>
            <a:pPr marL="0" indent="0" algn="l">
              <a:lnSpc>
                <a:spcPct val="100000"/>
              </a:lnSpc>
              <a:buNone/>
            </a:pPr>
            <a:r>
              <a:rPr lang="en-US" sz="3600" b="1" dirty="0">
                <a:solidFill>
                  <a:srgbClr val="000000">
                    <a:alpha val="27843"/>
                  </a:srgbClr>
                </a:solidFill>
                <a:latin typeface="MiSans" pitchFamily="34" charset="0"/>
                <a:ea typeface="MiSans" pitchFamily="34" charset="-122"/>
                <a:cs typeface="MiSans" pitchFamily="34" charset="-120"/>
              </a:rPr>
              <a:t>CONTENTS</a:t>
            </a:r>
            <a:r>
              <a:rPr lang="en-US" sz="3600" b="1" dirty="0">
                <a:solidFill>
                  <a:srgbClr val="000000"/>
                </a:solidFill>
                <a:latin typeface="MiSans" pitchFamily="34" charset="0"/>
                <a:ea typeface="MiSans" pitchFamily="34" charset="-122"/>
                <a:cs typeface="MiSans" pitchFamily="34" charset="-120"/>
              </a:rPr>
              <a:t> </a:t>
            </a:r>
            <a:endParaRPr lang="en-US" sz="1600" dirty="0"/>
          </a:p>
        </p:txBody>
      </p:sp>
      <p:pic>
        <p:nvPicPr>
          <p:cNvPr id="39" name="Image 0" descr="https://test-kimi-img.moonshot.cn/pub/slides/slides_tmpl/image/25-05-30-10:47:59-d0shons75iks832je3n0.png"/>
          <p:cNvPicPr>
            <a:picLocks noChangeAspect="1"/>
          </p:cNvPicPr>
          <p:nvPr/>
        </p:nvPicPr>
        <p:blipFill>
          <a:blip r:embed="rId3"/>
          <a:srcRect t="116" b="116"/>
          <a:stretch/>
        </p:blipFill>
        <p:spPr>
          <a:xfrm>
            <a:off x="0" y="0"/>
            <a:ext cx="12192000" cy="2463165"/>
          </a:xfrm>
          <a:prstGeom prst="rect">
            <a:avLst/>
          </a:prstGeom>
        </p:spPr>
      </p:pic>
      <p:sp>
        <p:nvSpPr>
          <p:cNvPr id="40" name="Text 37"/>
          <p:cNvSpPr/>
          <p:nvPr/>
        </p:nvSpPr>
        <p:spPr>
          <a:xfrm>
            <a:off x="931545" y="732790"/>
            <a:ext cx="3513455" cy="1295400"/>
          </a:xfrm>
          <a:prstGeom prst="rect">
            <a:avLst/>
          </a:prstGeom>
          <a:noFill/>
          <a:ln/>
        </p:spPr>
        <p:txBody>
          <a:bodyPr wrap="square" lIns="91440" tIns="45720" rIns="91440" bIns="45720" rtlCol="0" anchor="t">
            <a:spAutoFit/>
          </a:bodyPr>
          <a:lstStyle/>
          <a:p>
            <a:pPr marL="0" indent="0" algn="l">
              <a:lnSpc>
                <a:spcPct val="100000"/>
              </a:lnSpc>
              <a:buNone/>
            </a:pPr>
            <a:r>
              <a:rPr lang="en-US" sz="4800" b="1" dirty="0">
                <a:solidFill>
                  <a:srgbClr val="FFFFFF"/>
                </a:solidFill>
                <a:latin typeface="MiSans" pitchFamily="34" charset="0"/>
                <a:ea typeface="MiSans" pitchFamily="34" charset="-122"/>
                <a:cs typeface="MiSans" pitchFamily="34" charset="-120"/>
              </a:rPr>
              <a:t>目录 </a:t>
            </a:r>
            <a:endParaRPr lang="en-US" sz="1600" dirty="0"/>
          </a:p>
          <a:p>
            <a:pPr marL="0" indent="0" algn="l">
              <a:lnSpc>
                <a:spcPct val="100000"/>
              </a:lnSpc>
              <a:buNone/>
            </a:pPr>
            <a:r>
              <a:rPr lang="en-US" sz="3600" b="1" dirty="0">
                <a:solidFill>
                  <a:srgbClr val="FFFFFF">
                    <a:alpha val="27843"/>
                  </a:srgbClr>
                </a:solidFill>
                <a:latin typeface="MiSans" pitchFamily="34" charset="0"/>
                <a:ea typeface="MiSans" pitchFamily="34" charset="-122"/>
                <a:cs typeface="MiSans" pitchFamily="34" charset="-120"/>
              </a:rPr>
              <a:t>CONTENTS</a:t>
            </a:r>
            <a:r>
              <a:rPr lang="en-US" sz="3600" b="1" dirty="0">
                <a:solidFill>
                  <a:srgbClr val="FFFFFF"/>
                </a:solidFill>
                <a:latin typeface="MiSans" pitchFamily="34" charset="0"/>
                <a:ea typeface="MiSans" pitchFamily="34" charset="-122"/>
                <a:cs typeface="MiSans" pitchFamily="34" charset="-120"/>
              </a:rPr>
              <a:t> </a:t>
            </a:r>
            <a:endParaRPr lang="en-US" sz="16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06</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运维技术未来展望</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800000">
            <a:off x="367916" y="1062304"/>
            <a:ext cx="1357317" cy="1357318"/>
          </a:xfrm>
          <a:custGeom>
            <a:avLst/>
            <a:gdLst/>
            <a:ahLst/>
            <a:cxnLst/>
            <a:rect l="l" t="t" r="r" b="b"/>
            <a:pathLst>
              <a:path w="1357317" h="1357318">
                <a:moveTo>
                  <a:pt x="497288" y="1333638"/>
                </a:moveTo>
                <a:cubicBezTo>
                  <a:pt x="497288" y="1333638"/>
                  <a:pt x="497288" y="1333638"/>
                  <a:pt x="860028" y="1333638"/>
                </a:cubicBezTo>
                <a:cubicBezTo>
                  <a:pt x="802893" y="1349425"/>
                  <a:pt x="741772" y="1357318"/>
                  <a:pt x="677994" y="1357318"/>
                </a:cubicBezTo>
                <a:cubicBezTo>
                  <a:pt x="615544" y="1357318"/>
                  <a:pt x="554422" y="1349425"/>
                  <a:pt x="497288" y="1333638"/>
                </a:cubicBezTo>
                <a:close/>
                <a:moveTo>
                  <a:pt x="337983" y="1265826"/>
                </a:moveTo>
                <a:lnTo>
                  <a:pt x="1018256" y="1265826"/>
                </a:lnTo>
                <a:cubicBezTo>
                  <a:pt x="990409" y="1281569"/>
                  <a:pt x="962561" y="1295998"/>
                  <a:pt x="932062" y="1307805"/>
                </a:cubicBezTo>
                <a:cubicBezTo>
                  <a:pt x="932062" y="1307805"/>
                  <a:pt x="932062" y="1307805"/>
                  <a:pt x="422852" y="1307805"/>
                </a:cubicBezTo>
                <a:cubicBezTo>
                  <a:pt x="393678" y="1295998"/>
                  <a:pt x="364505" y="1281569"/>
                  <a:pt x="337983" y="1265826"/>
                </a:cubicBezTo>
                <a:close/>
                <a:moveTo>
                  <a:pt x="242186" y="1199090"/>
                </a:moveTo>
                <a:lnTo>
                  <a:pt x="1114055" y="1199090"/>
                </a:lnTo>
                <a:cubicBezTo>
                  <a:pt x="1095476" y="1213604"/>
                  <a:pt x="1076898" y="1226799"/>
                  <a:pt x="1058319" y="1239993"/>
                </a:cubicBezTo>
                <a:cubicBezTo>
                  <a:pt x="1058319" y="1239993"/>
                  <a:pt x="1058319" y="1239993"/>
                  <a:pt x="297921" y="1239993"/>
                </a:cubicBezTo>
                <a:cubicBezTo>
                  <a:pt x="278016" y="1226799"/>
                  <a:pt x="259437" y="1213604"/>
                  <a:pt x="242186" y="1199090"/>
                </a:cubicBezTo>
                <a:close/>
                <a:moveTo>
                  <a:pt x="173297" y="1131278"/>
                </a:moveTo>
                <a:lnTo>
                  <a:pt x="1182943" y="1131278"/>
                </a:lnTo>
                <a:cubicBezTo>
                  <a:pt x="1169676" y="1146078"/>
                  <a:pt x="1156408" y="1160878"/>
                  <a:pt x="1141814" y="1174333"/>
                </a:cubicBezTo>
                <a:cubicBezTo>
                  <a:pt x="1141814" y="1174333"/>
                  <a:pt x="1141814" y="1174333"/>
                  <a:pt x="214426" y="1174333"/>
                </a:cubicBezTo>
                <a:cubicBezTo>
                  <a:pt x="199832" y="1160878"/>
                  <a:pt x="185238" y="1146078"/>
                  <a:pt x="173297" y="1131278"/>
                </a:cubicBezTo>
                <a:close/>
                <a:moveTo>
                  <a:pt x="120554" y="1065619"/>
                </a:moveTo>
                <a:lnTo>
                  <a:pt x="1236762" y="1065619"/>
                </a:lnTo>
                <a:cubicBezTo>
                  <a:pt x="1226144" y="1080132"/>
                  <a:pt x="1216853" y="1093327"/>
                  <a:pt x="1204908" y="1106521"/>
                </a:cubicBezTo>
                <a:cubicBezTo>
                  <a:pt x="1204908" y="1106521"/>
                  <a:pt x="1204908" y="1106521"/>
                  <a:pt x="151081" y="1106521"/>
                </a:cubicBezTo>
                <a:cubicBezTo>
                  <a:pt x="140463" y="1093327"/>
                  <a:pt x="129845" y="1080132"/>
                  <a:pt x="120554" y="1065619"/>
                </a:cubicBezTo>
                <a:close/>
                <a:moveTo>
                  <a:pt x="79652" y="997806"/>
                </a:moveTo>
                <a:lnTo>
                  <a:pt x="1277664" y="997806"/>
                </a:lnTo>
                <a:cubicBezTo>
                  <a:pt x="1269704" y="1012236"/>
                  <a:pt x="1261744" y="1026667"/>
                  <a:pt x="1252457" y="1039786"/>
                </a:cubicBezTo>
                <a:cubicBezTo>
                  <a:pt x="1252457" y="1039786"/>
                  <a:pt x="1252457" y="1039786"/>
                  <a:pt x="103532" y="1039786"/>
                </a:cubicBezTo>
                <a:cubicBezTo>
                  <a:pt x="95572" y="1026667"/>
                  <a:pt x="87612" y="1012236"/>
                  <a:pt x="79652" y="997806"/>
                </a:cubicBezTo>
                <a:close/>
                <a:moveTo>
                  <a:pt x="47360" y="931071"/>
                </a:moveTo>
                <a:lnTo>
                  <a:pt x="1307803" y="931071"/>
                </a:lnTo>
                <a:cubicBezTo>
                  <a:pt x="1302496" y="944265"/>
                  <a:pt x="1295862" y="958779"/>
                  <a:pt x="1289228" y="971973"/>
                </a:cubicBezTo>
                <a:cubicBezTo>
                  <a:pt x="1289228" y="971973"/>
                  <a:pt x="1289228" y="971973"/>
                  <a:pt x="65935" y="971973"/>
                </a:cubicBezTo>
                <a:cubicBezTo>
                  <a:pt x="59301" y="958779"/>
                  <a:pt x="53994" y="944265"/>
                  <a:pt x="47360" y="931071"/>
                </a:cubicBezTo>
                <a:close/>
                <a:moveTo>
                  <a:pt x="24756" y="863259"/>
                </a:moveTo>
                <a:lnTo>
                  <a:pt x="1331484" y="863259"/>
                </a:lnTo>
                <a:cubicBezTo>
                  <a:pt x="1327504" y="878059"/>
                  <a:pt x="1322197" y="892859"/>
                  <a:pt x="1316891" y="906314"/>
                </a:cubicBezTo>
                <a:cubicBezTo>
                  <a:pt x="1316891" y="906314"/>
                  <a:pt x="1316891" y="906314"/>
                  <a:pt x="38023" y="906314"/>
                </a:cubicBezTo>
                <a:cubicBezTo>
                  <a:pt x="32716" y="892859"/>
                  <a:pt x="28737" y="878059"/>
                  <a:pt x="24756" y="863259"/>
                </a:cubicBezTo>
                <a:close/>
                <a:moveTo>
                  <a:pt x="8610" y="797599"/>
                </a:moveTo>
                <a:lnTo>
                  <a:pt x="1346553" y="797599"/>
                </a:lnTo>
                <a:cubicBezTo>
                  <a:pt x="1343898" y="810793"/>
                  <a:pt x="1341243" y="825307"/>
                  <a:pt x="1338588" y="838502"/>
                </a:cubicBezTo>
                <a:cubicBezTo>
                  <a:pt x="1338588" y="838502"/>
                  <a:pt x="1338588" y="838502"/>
                  <a:pt x="17901" y="838502"/>
                </a:cubicBezTo>
                <a:cubicBezTo>
                  <a:pt x="15247" y="825307"/>
                  <a:pt x="11265" y="810793"/>
                  <a:pt x="8610" y="797599"/>
                </a:cubicBezTo>
                <a:close/>
                <a:moveTo>
                  <a:pt x="1076" y="729788"/>
                </a:moveTo>
                <a:lnTo>
                  <a:pt x="1356240" y="729788"/>
                </a:lnTo>
                <a:cubicBezTo>
                  <a:pt x="1354913" y="744218"/>
                  <a:pt x="1353586" y="758648"/>
                  <a:pt x="1350931" y="771767"/>
                </a:cubicBezTo>
                <a:cubicBezTo>
                  <a:pt x="1350931" y="771767"/>
                  <a:pt x="1350931" y="771767"/>
                  <a:pt x="6385" y="771767"/>
                </a:cubicBezTo>
                <a:cubicBezTo>
                  <a:pt x="3731" y="758648"/>
                  <a:pt x="2404" y="744218"/>
                  <a:pt x="1076" y="729788"/>
                </a:cubicBezTo>
                <a:close/>
                <a:moveTo>
                  <a:pt x="0" y="663052"/>
                </a:moveTo>
                <a:cubicBezTo>
                  <a:pt x="0" y="663052"/>
                  <a:pt x="0" y="663052"/>
                  <a:pt x="1357317" y="663052"/>
                </a:cubicBezTo>
                <a:cubicBezTo>
                  <a:pt x="1357317" y="668434"/>
                  <a:pt x="1357317" y="672470"/>
                  <a:pt x="1357317" y="677852"/>
                </a:cubicBezTo>
                <a:cubicBezTo>
                  <a:pt x="1357317" y="687271"/>
                  <a:pt x="1357317" y="696689"/>
                  <a:pt x="1357317" y="706107"/>
                </a:cubicBezTo>
                <a:cubicBezTo>
                  <a:pt x="1357317" y="706107"/>
                  <a:pt x="1357317" y="706107"/>
                  <a:pt x="0" y="706107"/>
                </a:cubicBezTo>
                <a:cubicBezTo>
                  <a:pt x="0" y="696689"/>
                  <a:pt x="0" y="687271"/>
                  <a:pt x="0" y="677852"/>
                </a:cubicBezTo>
                <a:cubicBezTo>
                  <a:pt x="0" y="672470"/>
                  <a:pt x="0" y="668434"/>
                  <a:pt x="0" y="663052"/>
                </a:cubicBezTo>
                <a:close/>
                <a:moveTo>
                  <a:pt x="3731" y="595240"/>
                </a:moveTo>
                <a:lnTo>
                  <a:pt x="1352258" y="595240"/>
                </a:lnTo>
                <a:cubicBezTo>
                  <a:pt x="1354913" y="610040"/>
                  <a:pt x="1354913" y="623495"/>
                  <a:pt x="1356240" y="638295"/>
                </a:cubicBezTo>
                <a:cubicBezTo>
                  <a:pt x="1356240" y="638295"/>
                  <a:pt x="1356240" y="638295"/>
                  <a:pt x="1076" y="638295"/>
                </a:cubicBezTo>
                <a:cubicBezTo>
                  <a:pt x="1076" y="623495"/>
                  <a:pt x="2404" y="610040"/>
                  <a:pt x="3731" y="595240"/>
                </a:cubicBezTo>
                <a:close/>
                <a:moveTo>
                  <a:pt x="15494" y="529581"/>
                </a:moveTo>
                <a:lnTo>
                  <a:pt x="1340746" y="529581"/>
                </a:lnTo>
                <a:cubicBezTo>
                  <a:pt x="1343400" y="542699"/>
                  <a:pt x="1346053" y="557129"/>
                  <a:pt x="1348706" y="571560"/>
                </a:cubicBezTo>
                <a:cubicBezTo>
                  <a:pt x="1348706" y="571560"/>
                  <a:pt x="1348706" y="571560"/>
                  <a:pt x="7534" y="571560"/>
                </a:cubicBezTo>
                <a:cubicBezTo>
                  <a:pt x="10187" y="557129"/>
                  <a:pt x="12841" y="542699"/>
                  <a:pt x="15494" y="529581"/>
                </a:cubicBezTo>
                <a:close/>
                <a:moveTo>
                  <a:pt x="34544" y="461768"/>
                </a:moveTo>
                <a:lnTo>
                  <a:pt x="1322772" y="461768"/>
                </a:lnTo>
                <a:cubicBezTo>
                  <a:pt x="1326753" y="476198"/>
                  <a:pt x="1330733" y="489317"/>
                  <a:pt x="1334713" y="503747"/>
                </a:cubicBezTo>
                <a:cubicBezTo>
                  <a:pt x="1334713" y="503747"/>
                  <a:pt x="1334713" y="503747"/>
                  <a:pt x="22604" y="503747"/>
                </a:cubicBezTo>
                <a:cubicBezTo>
                  <a:pt x="25257" y="489317"/>
                  <a:pt x="30564" y="476198"/>
                  <a:pt x="34544" y="461768"/>
                </a:cubicBezTo>
                <a:close/>
                <a:moveTo>
                  <a:pt x="60308" y="395033"/>
                </a:moveTo>
                <a:lnTo>
                  <a:pt x="1294604" y="395033"/>
                </a:lnTo>
                <a:cubicBezTo>
                  <a:pt x="1301240" y="408487"/>
                  <a:pt x="1307876" y="423288"/>
                  <a:pt x="1313185" y="438088"/>
                </a:cubicBezTo>
                <a:cubicBezTo>
                  <a:pt x="1313185" y="438088"/>
                  <a:pt x="1313185" y="438088"/>
                  <a:pt x="43055" y="438088"/>
                </a:cubicBezTo>
                <a:cubicBezTo>
                  <a:pt x="48364" y="423288"/>
                  <a:pt x="53672" y="408487"/>
                  <a:pt x="60308" y="395033"/>
                </a:cubicBezTo>
                <a:close/>
                <a:moveTo>
                  <a:pt x="97072" y="327221"/>
                </a:moveTo>
                <a:lnTo>
                  <a:pt x="1260494" y="327221"/>
                </a:lnTo>
                <a:cubicBezTo>
                  <a:pt x="1268454" y="342021"/>
                  <a:pt x="1276413" y="355476"/>
                  <a:pt x="1283046" y="370276"/>
                </a:cubicBezTo>
                <a:cubicBezTo>
                  <a:pt x="1283046" y="370276"/>
                  <a:pt x="1283046" y="370276"/>
                  <a:pt x="73193" y="370276"/>
                </a:cubicBezTo>
                <a:cubicBezTo>
                  <a:pt x="81153" y="355476"/>
                  <a:pt x="89112" y="342021"/>
                  <a:pt x="97072" y="327221"/>
                </a:cubicBezTo>
                <a:close/>
                <a:moveTo>
                  <a:pt x="143523" y="261561"/>
                </a:moveTo>
                <a:lnTo>
                  <a:pt x="1213793" y="261561"/>
                </a:lnTo>
                <a:cubicBezTo>
                  <a:pt x="1224403" y="274680"/>
                  <a:pt x="1235013" y="289110"/>
                  <a:pt x="1244297" y="303540"/>
                </a:cubicBezTo>
                <a:cubicBezTo>
                  <a:pt x="1244297" y="303540"/>
                  <a:pt x="1244297" y="303540"/>
                  <a:pt x="113020" y="303540"/>
                </a:cubicBezTo>
                <a:cubicBezTo>
                  <a:pt x="122303" y="289110"/>
                  <a:pt x="132913" y="274680"/>
                  <a:pt x="143523" y="261561"/>
                </a:cubicBezTo>
                <a:close/>
                <a:moveTo>
                  <a:pt x="202347" y="194825"/>
                </a:moveTo>
                <a:cubicBezTo>
                  <a:pt x="202347" y="194825"/>
                  <a:pt x="202347" y="194825"/>
                  <a:pt x="1153893" y="194825"/>
                </a:cubicBezTo>
                <a:cubicBezTo>
                  <a:pt x="1167165" y="208019"/>
                  <a:pt x="1180436" y="221214"/>
                  <a:pt x="1193707" y="235728"/>
                </a:cubicBezTo>
                <a:cubicBezTo>
                  <a:pt x="1193707" y="235728"/>
                  <a:pt x="1193707" y="235728"/>
                  <a:pt x="162533" y="235728"/>
                </a:cubicBezTo>
                <a:cubicBezTo>
                  <a:pt x="174478" y="221214"/>
                  <a:pt x="187749" y="208019"/>
                  <a:pt x="202347" y="194825"/>
                </a:cubicBezTo>
                <a:close/>
                <a:moveTo>
                  <a:pt x="281045" y="127014"/>
                </a:moveTo>
                <a:lnTo>
                  <a:pt x="1074944" y="127014"/>
                </a:lnTo>
                <a:cubicBezTo>
                  <a:pt x="1093530" y="140469"/>
                  <a:pt x="1110789" y="155269"/>
                  <a:pt x="1128047" y="170069"/>
                </a:cubicBezTo>
                <a:cubicBezTo>
                  <a:pt x="1128047" y="170069"/>
                  <a:pt x="1128047" y="170069"/>
                  <a:pt x="229269" y="170069"/>
                </a:cubicBezTo>
                <a:cubicBezTo>
                  <a:pt x="245200" y="155269"/>
                  <a:pt x="263786" y="140469"/>
                  <a:pt x="281045" y="127014"/>
                </a:cubicBezTo>
                <a:close/>
                <a:moveTo>
                  <a:pt x="396878" y="61354"/>
                </a:moveTo>
                <a:lnTo>
                  <a:pt x="959362" y="61354"/>
                </a:lnTo>
                <a:cubicBezTo>
                  <a:pt x="987220" y="73229"/>
                  <a:pt x="1012426" y="86423"/>
                  <a:pt x="1037631" y="102257"/>
                </a:cubicBezTo>
                <a:cubicBezTo>
                  <a:pt x="1037631" y="102257"/>
                  <a:pt x="1037631" y="102257"/>
                  <a:pt x="318608" y="102257"/>
                </a:cubicBezTo>
                <a:cubicBezTo>
                  <a:pt x="343814" y="86423"/>
                  <a:pt x="370346" y="73229"/>
                  <a:pt x="396878" y="61354"/>
                </a:cubicBezTo>
                <a:close/>
                <a:moveTo>
                  <a:pt x="677581" y="0"/>
                </a:moveTo>
                <a:cubicBezTo>
                  <a:pt x="754578" y="0"/>
                  <a:pt x="827593" y="11841"/>
                  <a:pt x="896625" y="35521"/>
                </a:cubicBezTo>
                <a:cubicBezTo>
                  <a:pt x="896625" y="35521"/>
                  <a:pt x="896625" y="35521"/>
                  <a:pt x="458538" y="35521"/>
                </a:cubicBezTo>
                <a:cubicBezTo>
                  <a:pt x="527570" y="11841"/>
                  <a:pt x="601912" y="0"/>
                  <a:pt x="677581" y="0"/>
                </a:cubicBezTo>
                <a:close/>
              </a:path>
            </a:pathLst>
          </a:custGeom>
          <a:gradFill flip="none" rotWithShape="1">
            <a:gsLst>
              <a:gs pos="0">
                <a:srgbClr val="6DAECC">
                  <a:alpha val="34000"/>
                </a:srgbClr>
              </a:gs>
              <a:gs pos="76000">
                <a:srgbClr val="6DAECC">
                  <a:alpha val="3000"/>
                </a:srgbClr>
              </a:gs>
            </a:gsLst>
            <a:lin ang="0" scaled="1"/>
          </a:gradFill>
          <a:ln/>
        </p:spPr>
      </p:sp>
      <p:sp>
        <p:nvSpPr>
          <p:cNvPr id="3" name="Text 1"/>
          <p:cNvSpPr/>
          <p:nvPr/>
        </p:nvSpPr>
        <p:spPr>
          <a:xfrm rot="1800000">
            <a:off x="367916" y="1062304"/>
            <a:ext cx="1357317" cy="1357318"/>
          </a:xfrm>
          <a:prstGeom prst="rect">
            <a:avLst/>
          </a:prstGeom>
          <a:noFill/>
          <a:ln/>
        </p:spPr>
        <p:txBody>
          <a:bodyPr wrap="square" lIns="45720" tIns="91440" rIns="91440" bIns="45720" rtlCol="0" anchor="t"/>
          <a:lstStyle/>
          <a:p>
            <a:pPr marL="0" indent="0">
              <a:lnSpc>
                <a:spcPct val="100000"/>
              </a:lnSpc>
              <a:buNone/>
            </a:pPr>
            <a:endParaRPr lang="en-US" sz="1600" dirty="0"/>
          </a:p>
        </p:txBody>
      </p:sp>
      <p:sp>
        <p:nvSpPr>
          <p:cNvPr id="4" name="Shape 2"/>
          <p:cNvSpPr/>
          <p:nvPr/>
        </p:nvSpPr>
        <p:spPr>
          <a:xfrm>
            <a:off x="5593715" y="0"/>
            <a:ext cx="6598285" cy="6853555"/>
          </a:xfrm>
          <a:custGeom>
            <a:avLst/>
            <a:gdLst/>
            <a:ahLst/>
            <a:cxnLst/>
            <a:rect l="l" t="t" r="r" b="b"/>
            <a:pathLst>
              <a:path w="6598285" h="6853555">
                <a:moveTo>
                  <a:pt x="1058425" y="0"/>
                </a:moveTo>
                <a:lnTo>
                  <a:pt x="6598285" y="0"/>
                </a:lnTo>
                <a:lnTo>
                  <a:pt x="6598285" y="6853555"/>
                </a:lnTo>
                <a:lnTo>
                  <a:pt x="1136835" y="6853555"/>
                </a:lnTo>
                <a:lnTo>
                  <a:pt x="1008283" y="6678901"/>
                </a:lnTo>
                <a:cubicBezTo>
                  <a:pt x="378388" y="5780658"/>
                  <a:pt x="0" y="4629089"/>
                  <a:pt x="0" y="3373514"/>
                </a:cubicBezTo>
                <a:cubicBezTo>
                  <a:pt x="0" y="2117938"/>
                  <a:pt x="378387" y="966368"/>
                  <a:pt x="1008281" y="68125"/>
                </a:cubicBezTo>
                <a:close/>
              </a:path>
            </a:pathLst>
          </a:custGeom>
          <a:solidFill>
            <a:srgbClr val="6DAECC"/>
          </a:solidFill>
          <a:ln/>
        </p:spPr>
      </p:sp>
      <p:sp>
        <p:nvSpPr>
          <p:cNvPr id="5" name="Text 3"/>
          <p:cNvSpPr/>
          <p:nvPr/>
        </p:nvSpPr>
        <p:spPr>
          <a:xfrm>
            <a:off x="5593715" y="0"/>
            <a:ext cx="6598285" cy="68535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732155" y="1543050"/>
            <a:ext cx="10728325" cy="4410075"/>
          </a:xfrm>
          <a:prstGeom prst="roundRect">
            <a:avLst>
              <a:gd name="adj" fmla="val 0"/>
            </a:avLst>
          </a:prstGeom>
          <a:solidFill>
            <a:srgbClr val="FFFFFF"/>
          </a:solidFill>
          <a:ln w="19050">
            <a:solidFill>
              <a:srgbClr val="D9D9D9"/>
            </a:solidFill>
            <a:prstDash val="solid"/>
          </a:ln>
          <a:effectLst>
            <a:outerShdw blurRad="266700" dist="76200" dir="2700000" algn="bl" rotWithShape="0">
              <a:srgbClr val="017ED5">
                <a:alpha val="40000"/>
              </a:srgbClr>
            </a:outerShdw>
          </a:effectLst>
        </p:spPr>
      </p:sp>
      <p:sp>
        <p:nvSpPr>
          <p:cNvPr id="7" name="Text 5"/>
          <p:cNvSpPr/>
          <p:nvPr/>
        </p:nvSpPr>
        <p:spPr>
          <a:xfrm>
            <a:off x="732155" y="1543050"/>
            <a:ext cx="10728325" cy="4410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1043305" y="4949190"/>
            <a:ext cx="631190" cy="626745"/>
          </a:xfrm>
          <a:prstGeom prst="ellipse">
            <a:avLst/>
          </a:prstGeom>
          <a:solidFill>
            <a:srgbClr val="017ED5">
              <a:alpha val="5098"/>
            </a:srgbClr>
          </a:solidFill>
          <a:ln/>
        </p:spPr>
      </p:sp>
      <p:sp>
        <p:nvSpPr>
          <p:cNvPr id="9" name="Text 7"/>
          <p:cNvSpPr/>
          <p:nvPr/>
        </p:nvSpPr>
        <p:spPr>
          <a:xfrm>
            <a:off x="1043305" y="4949190"/>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1123897" y="5029214"/>
            <a:ext cx="470007" cy="466697"/>
          </a:xfrm>
          <a:prstGeom prst="ellipse">
            <a:avLst/>
          </a:prstGeom>
          <a:solidFill>
            <a:srgbClr val="6DAECC">
              <a:alpha val="18039"/>
            </a:srgbClr>
          </a:solidFill>
          <a:ln/>
        </p:spPr>
      </p:sp>
      <p:sp>
        <p:nvSpPr>
          <p:cNvPr id="11" name="Text 9"/>
          <p:cNvSpPr/>
          <p:nvPr/>
        </p:nvSpPr>
        <p:spPr>
          <a:xfrm>
            <a:off x="1123897" y="5029214"/>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1198996" y="5103784"/>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13" name="Text 11"/>
          <p:cNvSpPr/>
          <p:nvPr/>
        </p:nvSpPr>
        <p:spPr>
          <a:xfrm>
            <a:off x="1198996" y="5103784"/>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2"/>
          <p:cNvSpPr/>
          <p:nvPr/>
        </p:nvSpPr>
        <p:spPr>
          <a:xfrm flipH="1">
            <a:off x="185293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5" name="Text 13"/>
          <p:cNvSpPr/>
          <p:nvPr/>
        </p:nvSpPr>
        <p:spPr>
          <a:xfrm>
            <a:off x="185293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Shape 14"/>
          <p:cNvSpPr/>
          <p:nvPr/>
        </p:nvSpPr>
        <p:spPr>
          <a:xfrm flipH="1">
            <a:off x="205052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7" name="Text 15"/>
          <p:cNvSpPr/>
          <p:nvPr/>
        </p:nvSpPr>
        <p:spPr>
          <a:xfrm>
            <a:off x="205052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Shape 16"/>
          <p:cNvSpPr/>
          <p:nvPr/>
        </p:nvSpPr>
        <p:spPr>
          <a:xfrm flipH="1">
            <a:off x="2248114"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9" name="Text 17"/>
          <p:cNvSpPr/>
          <p:nvPr/>
        </p:nvSpPr>
        <p:spPr>
          <a:xfrm>
            <a:off x="2248114"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0" name="Shape 18"/>
          <p:cNvSpPr/>
          <p:nvPr/>
        </p:nvSpPr>
        <p:spPr>
          <a:xfrm flipH="1">
            <a:off x="2445706"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1" name="Text 19"/>
          <p:cNvSpPr/>
          <p:nvPr/>
        </p:nvSpPr>
        <p:spPr>
          <a:xfrm>
            <a:off x="2445706"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2" name="Shape 20"/>
          <p:cNvSpPr/>
          <p:nvPr/>
        </p:nvSpPr>
        <p:spPr>
          <a:xfrm flipH="1">
            <a:off x="2643298"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3" name="Text 21"/>
          <p:cNvSpPr/>
          <p:nvPr/>
        </p:nvSpPr>
        <p:spPr>
          <a:xfrm>
            <a:off x="2643298"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4" name="Shape 22"/>
          <p:cNvSpPr/>
          <p:nvPr/>
        </p:nvSpPr>
        <p:spPr>
          <a:xfrm flipH="1">
            <a:off x="284089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5" name="Text 23"/>
          <p:cNvSpPr/>
          <p:nvPr/>
        </p:nvSpPr>
        <p:spPr>
          <a:xfrm>
            <a:off x="284089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6" name="Shape 24"/>
          <p:cNvSpPr/>
          <p:nvPr/>
        </p:nvSpPr>
        <p:spPr>
          <a:xfrm flipH="1">
            <a:off x="303848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7" name="Text 25"/>
          <p:cNvSpPr/>
          <p:nvPr/>
        </p:nvSpPr>
        <p:spPr>
          <a:xfrm>
            <a:off x="303848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8" name="Shape 26"/>
          <p:cNvSpPr/>
          <p:nvPr/>
        </p:nvSpPr>
        <p:spPr>
          <a:xfrm flipH="1">
            <a:off x="3236071"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9" name="Text 27"/>
          <p:cNvSpPr/>
          <p:nvPr/>
        </p:nvSpPr>
        <p:spPr>
          <a:xfrm>
            <a:off x="3236071"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0" name="Text 28"/>
          <p:cNvSpPr/>
          <p:nvPr/>
        </p:nvSpPr>
        <p:spPr>
          <a:xfrm>
            <a:off x="1512570" y="191198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新技术融合</a:t>
            </a:r>
            <a:endParaRPr lang="en-US" sz="1600" dirty="0"/>
          </a:p>
        </p:txBody>
      </p:sp>
      <p:sp>
        <p:nvSpPr>
          <p:cNvPr id="31" name="Text 29"/>
          <p:cNvSpPr/>
          <p:nvPr/>
        </p:nvSpPr>
        <p:spPr>
          <a:xfrm>
            <a:off x="1515110" y="2399665"/>
            <a:ext cx="2301875" cy="1969691"/>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未来，运维技术将与更多新技术融合。例如，区块链技术可以用于数据安全和溯源；边缘计算技术可以提高数据处理的效率和实时性。这些新技术的融合将为运维技术带来更多的可能性。</a:t>
            </a:r>
            <a:endParaRPr lang="en-US" sz="1600" dirty="0"/>
          </a:p>
        </p:txBody>
      </p:sp>
      <p:sp>
        <p:nvSpPr>
          <p:cNvPr id="32" name="Shape 30"/>
          <p:cNvSpPr/>
          <p:nvPr/>
        </p:nvSpPr>
        <p:spPr>
          <a:xfrm flipH="1">
            <a:off x="508508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3" name="Text 31"/>
          <p:cNvSpPr/>
          <p:nvPr/>
        </p:nvSpPr>
        <p:spPr>
          <a:xfrm>
            <a:off x="508508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4" name="Shape 32"/>
          <p:cNvSpPr/>
          <p:nvPr/>
        </p:nvSpPr>
        <p:spPr>
          <a:xfrm flipH="1">
            <a:off x="528267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5" name="Text 33"/>
          <p:cNvSpPr/>
          <p:nvPr/>
        </p:nvSpPr>
        <p:spPr>
          <a:xfrm>
            <a:off x="528267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6" name="Shape 34"/>
          <p:cNvSpPr/>
          <p:nvPr/>
        </p:nvSpPr>
        <p:spPr>
          <a:xfrm flipH="1">
            <a:off x="5480264"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7" name="Text 35"/>
          <p:cNvSpPr/>
          <p:nvPr/>
        </p:nvSpPr>
        <p:spPr>
          <a:xfrm>
            <a:off x="5480264"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8" name="Shape 36"/>
          <p:cNvSpPr/>
          <p:nvPr/>
        </p:nvSpPr>
        <p:spPr>
          <a:xfrm flipH="1">
            <a:off x="5677856"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9" name="Text 37"/>
          <p:cNvSpPr/>
          <p:nvPr/>
        </p:nvSpPr>
        <p:spPr>
          <a:xfrm>
            <a:off x="5677856"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0" name="Shape 38"/>
          <p:cNvSpPr/>
          <p:nvPr/>
        </p:nvSpPr>
        <p:spPr>
          <a:xfrm flipH="1">
            <a:off x="5875448"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1" name="Text 39"/>
          <p:cNvSpPr/>
          <p:nvPr/>
        </p:nvSpPr>
        <p:spPr>
          <a:xfrm>
            <a:off x="5875448"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2" name="Shape 40"/>
          <p:cNvSpPr/>
          <p:nvPr/>
        </p:nvSpPr>
        <p:spPr>
          <a:xfrm flipH="1">
            <a:off x="607304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3" name="Text 41"/>
          <p:cNvSpPr/>
          <p:nvPr/>
        </p:nvSpPr>
        <p:spPr>
          <a:xfrm>
            <a:off x="607304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4" name="Shape 42"/>
          <p:cNvSpPr/>
          <p:nvPr/>
        </p:nvSpPr>
        <p:spPr>
          <a:xfrm flipH="1">
            <a:off x="627063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5" name="Text 43"/>
          <p:cNvSpPr/>
          <p:nvPr/>
        </p:nvSpPr>
        <p:spPr>
          <a:xfrm>
            <a:off x="627063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6" name="Shape 44"/>
          <p:cNvSpPr/>
          <p:nvPr/>
        </p:nvSpPr>
        <p:spPr>
          <a:xfrm flipH="1">
            <a:off x="6468221"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7" name="Text 45"/>
          <p:cNvSpPr/>
          <p:nvPr/>
        </p:nvSpPr>
        <p:spPr>
          <a:xfrm>
            <a:off x="6468221"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8" name="Text 46"/>
          <p:cNvSpPr/>
          <p:nvPr/>
        </p:nvSpPr>
        <p:spPr>
          <a:xfrm>
            <a:off x="4693920" y="188531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自适应运维</a:t>
            </a:r>
            <a:endParaRPr lang="en-US" sz="1600" dirty="0"/>
          </a:p>
        </p:txBody>
      </p:sp>
      <p:sp>
        <p:nvSpPr>
          <p:cNvPr id="49" name="Text 47"/>
          <p:cNvSpPr/>
          <p:nvPr/>
        </p:nvSpPr>
        <p:spPr>
          <a:xfrm>
            <a:off x="4747260" y="2372995"/>
            <a:ext cx="2301875" cy="2251075"/>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自适应运维是未来运维技术的重要发展方向。运维系统将能够根据业务需求和环境变化自动调整自身配置和策略。例如，当业务负载增加时，系统可以自动扩展资源；当安全威胁出现时，系统可以自动调整安全策略。</a:t>
            </a:r>
            <a:endParaRPr lang="en-US" sz="1600" dirty="0"/>
          </a:p>
        </p:txBody>
      </p:sp>
      <p:sp>
        <p:nvSpPr>
          <p:cNvPr id="50" name="Shape 48"/>
          <p:cNvSpPr/>
          <p:nvPr/>
        </p:nvSpPr>
        <p:spPr>
          <a:xfrm flipH="1">
            <a:off x="840232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1" name="Text 49"/>
          <p:cNvSpPr/>
          <p:nvPr/>
        </p:nvSpPr>
        <p:spPr>
          <a:xfrm>
            <a:off x="840232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2" name="Shape 50"/>
          <p:cNvSpPr/>
          <p:nvPr/>
        </p:nvSpPr>
        <p:spPr>
          <a:xfrm flipH="1">
            <a:off x="859991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3" name="Text 51"/>
          <p:cNvSpPr/>
          <p:nvPr/>
        </p:nvSpPr>
        <p:spPr>
          <a:xfrm>
            <a:off x="859991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4" name="Shape 52"/>
          <p:cNvSpPr/>
          <p:nvPr/>
        </p:nvSpPr>
        <p:spPr>
          <a:xfrm flipH="1">
            <a:off x="8797504"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5" name="Text 53"/>
          <p:cNvSpPr/>
          <p:nvPr/>
        </p:nvSpPr>
        <p:spPr>
          <a:xfrm>
            <a:off x="8797504"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6" name="Shape 54"/>
          <p:cNvSpPr/>
          <p:nvPr/>
        </p:nvSpPr>
        <p:spPr>
          <a:xfrm flipH="1">
            <a:off x="8995096"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7" name="Text 55"/>
          <p:cNvSpPr/>
          <p:nvPr/>
        </p:nvSpPr>
        <p:spPr>
          <a:xfrm>
            <a:off x="8995096"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8" name="Shape 56"/>
          <p:cNvSpPr/>
          <p:nvPr/>
        </p:nvSpPr>
        <p:spPr>
          <a:xfrm flipH="1">
            <a:off x="9192688"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9" name="Text 57"/>
          <p:cNvSpPr/>
          <p:nvPr/>
        </p:nvSpPr>
        <p:spPr>
          <a:xfrm>
            <a:off x="9192688"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0" name="Shape 58"/>
          <p:cNvSpPr/>
          <p:nvPr/>
        </p:nvSpPr>
        <p:spPr>
          <a:xfrm flipH="1">
            <a:off x="939028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1" name="Text 59"/>
          <p:cNvSpPr/>
          <p:nvPr/>
        </p:nvSpPr>
        <p:spPr>
          <a:xfrm>
            <a:off x="939028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2" name="Shape 60"/>
          <p:cNvSpPr/>
          <p:nvPr/>
        </p:nvSpPr>
        <p:spPr>
          <a:xfrm flipH="1">
            <a:off x="958787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3" name="Text 61"/>
          <p:cNvSpPr/>
          <p:nvPr/>
        </p:nvSpPr>
        <p:spPr>
          <a:xfrm>
            <a:off x="958787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4" name="Shape 62"/>
          <p:cNvSpPr/>
          <p:nvPr/>
        </p:nvSpPr>
        <p:spPr>
          <a:xfrm flipH="1">
            <a:off x="9785461"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5" name="Text 63"/>
          <p:cNvSpPr/>
          <p:nvPr/>
        </p:nvSpPr>
        <p:spPr>
          <a:xfrm>
            <a:off x="9785461"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6" name="Text 64"/>
          <p:cNvSpPr/>
          <p:nvPr/>
        </p:nvSpPr>
        <p:spPr>
          <a:xfrm>
            <a:off x="8061960" y="184594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智能运维深化</a:t>
            </a:r>
            <a:endParaRPr lang="en-US" sz="1600" dirty="0"/>
          </a:p>
        </p:txBody>
      </p:sp>
      <p:sp>
        <p:nvSpPr>
          <p:cNvPr id="67" name="Text 65"/>
          <p:cNvSpPr/>
          <p:nvPr/>
        </p:nvSpPr>
        <p:spPr>
          <a:xfrm>
            <a:off x="8064500" y="2333625"/>
            <a:ext cx="2301875" cy="1688306"/>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智能运维将不断深化发展。未来，运维系统将具备更强的自学习和自适应能力。通过深度学习算法，运维系统可以自动发现和解决问题，实现运维的完全自动化。</a:t>
            </a:r>
            <a:endParaRPr lang="en-US" sz="1600" dirty="0"/>
          </a:p>
        </p:txBody>
      </p:sp>
      <p:sp>
        <p:nvSpPr>
          <p:cNvPr id="68" name="Shape 66"/>
          <p:cNvSpPr/>
          <p:nvPr/>
        </p:nvSpPr>
        <p:spPr>
          <a:xfrm>
            <a:off x="422910" y="6374130"/>
            <a:ext cx="215900" cy="215900"/>
          </a:xfrm>
          <a:prstGeom prst="roundRect">
            <a:avLst>
              <a:gd name="adj" fmla="val 50000"/>
            </a:avLst>
          </a:prstGeom>
          <a:solidFill>
            <a:srgbClr val="6DAECC"/>
          </a:solidFill>
          <a:ln/>
        </p:spPr>
      </p:sp>
      <p:sp>
        <p:nvSpPr>
          <p:cNvPr id="69" name="Text 67"/>
          <p:cNvSpPr/>
          <p:nvPr/>
        </p:nvSpPr>
        <p:spPr>
          <a:xfrm>
            <a:off x="422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0" name="Shape 68"/>
          <p:cNvSpPr/>
          <p:nvPr/>
        </p:nvSpPr>
        <p:spPr>
          <a:xfrm>
            <a:off x="549910" y="6374130"/>
            <a:ext cx="215900" cy="215900"/>
          </a:xfrm>
          <a:prstGeom prst="roundRect">
            <a:avLst>
              <a:gd name="adj" fmla="val 50000"/>
            </a:avLst>
          </a:prstGeom>
          <a:solidFill>
            <a:srgbClr val="000000">
              <a:alpha val="0"/>
            </a:srgbClr>
          </a:solidFill>
          <a:ln w="19050">
            <a:solidFill>
              <a:srgbClr val="6DAECC"/>
            </a:solidFill>
            <a:prstDash val="solid"/>
          </a:ln>
        </p:spPr>
      </p:sp>
      <p:sp>
        <p:nvSpPr>
          <p:cNvPr id="71" name="Text 69"/>
          <p:cNvSpPr/>
          <p:nvPr/>
        </p:nvSpPr>
        <p:spPr>
          <a:xfrm>
            <a:off x="549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2" name="Shape 70"/>
          <p:cNvSpPr/>
          <p:nvPr/>
        </p:nvSpPr>
        <p:spPr>
          <a:xfrm>
            <a:off x="4180840" y="4848225"/>
            <a:ext cx="631190" cy="626745"/>
          </a:xfrm>
          <a:prstGeom prst="ellipse">
            <a:avLst/>
          </a:prstGeom>
          <a:solidFill>
            <a:srgbClr val="017ED5">
              <a:alpha val="5098"/>
            </a:srgbClr>
          </a:solidFill>
          <a:ln/>
        </p:spPr>
      </p:sp>
      <p:sp>
        <p:nvSpPr>
          <p:cNvPr id="73" name="Text 71"/>
          <p:cNvSpPr/>
          <p:nvPr/>
        </p:nvSpPr>
        <p:spPr>
          <a:xfrm>
            <a:off x="4180840" y="484822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4" name="Shape 72"/>
          <p:cNvSpPr/>
          <p:nvPr/>
        </p:nvSpPr>
        <p:spPr>
          <a:xfrm>
            <a:off x="4261432" y="4928249"/>
            <a:ext cx="470007" cy="466697"/>
          </a:xfrm>
          <a:prstGeom prst="ellipse">
            <a:avLst/>
          </a:prstGeom>
          <a:solidFill>
            <a:srgbClr val="6DAECC">
              <a:alpha val="18039"/>
            </a:srgbClr>
          </a:solidFill>
          <a:ln/>
        </p:spPr>
      </p:sp>
      <p:sp>
        <p:nvSpPr>
          <p:cNvPr id="75" name="Text 73"/>
          <p:cNvSpPr/>
          <p:nvPr/>
        </p:nvSpPr>
        <p:spPr>
          <a:xfrm>
            <a:off x="4261432" y="492824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6" name="Shape 74"/>
          <p:cNvSpPr/>
          <p:nvPr/>
        </p:nvSpPr>
        <p:spPr>
          <a:xfrm>
            <a:off x="4336531" y="500281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77" name="Text 75"/>
          <p:cNvSpPr/>
          <p:nvPr/>
        </p:nvSpPr>
        <p:spPr>
          <a:xfrm>
            <a:off x="4336531" y="500281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8" name="Shape 76"/>
          <p:cNvSpPr/>
          <p:nvPr/>
        </p:nvSpPr>
        <p:spPr>
          <a:xfrm>
            <a:off x="7498080" y="4838065"/>
            <a:ext cx="631190" cy="626745"/>
          </a:xfrm>
          <a:prstGeom prst="ellipse">
            <a:avLst/>
          </a:prstGeom>
          <a:solidFill>
            <a:srgbClr val="017ED5">
              <a:alpha val="5098"/>
            </a:srgbClr>
          </a:solidFill>
          <a:ln/>
        </p:spPr>
      </p:sp>
      <p:sp>
        <p:nvSpPr>
          <p:cNvPr id="79" name="Text 77"/>
          <p:cNvSpPr/>
          <p:nvPr/>
        </p:nvSpPr>
        <p:spPr>
          <a:xfrm>
            <a:off x="7498080" y="483806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0" name="Shape 78"/>
          <p:cNvSpPr/>
          <p:nvPr/>
        </p:nvSpPr>
        <p:spPr>
          <a:xfrm>
            <a:off x="7578672" y="4918089"/>
            <a:ext cx="470007" cy="466697"/>
          </a:xfrm>
          <a:prstGeom prst="ellipse">
            <a:avLst/>
          </a:prstGeom>
          <a:solidFill>
            <a:srgbClr val="6DAECC">
              <a:alpha val="18039"/>
            </a:srgbClr>
          </a:solidFill>
          <a:ln/>
        </p:spPr>
      </p:sp>
      <p:sp>
        <p:nvSpPr>
          <p:cNvPr id="81" name="Text 79"/>
          <p:cNvSpPr/>
          <p:nvPr/>
        </p:nvSpPr>
        <p:spPr>
          <a:xfrm>
            <a:off x="7578672" y="491808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2" name="Shape 80"/>
          <p:cNvSpPr/>
          <p:nvPr/>
        </p:nvSpPr>
        <p:spPr>
          <a:xfrm>
            <a:off x="7653771" y="499265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83" name="Text 81"/>
          <p:cNvSpPr/>
          <p:nvPr/>
        </p:nvSpPr>
        <p:spPr>
          <a:xfrm>
            <a:off x="7653771" y="499265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84" name="Image 0" descr="https://test-kimi-img.moonshot.cn/pub/slides/slides_tmpl/image/25-05-30-10:48:57-d0shp6c75iks832je44g.png"/>
          <p:cNvPicPr>
            <a:picLocks noChangeAspect="1"/>
          </p:cNvPicPr>
          <p:nvPr/>
        </p:nvPicPr>
        <p:blipFill>
          <a:blip r:embed="rId3"/>
          <a:stretch>
            <a:fillRect/>
          </a:stretch>
        </p:blipFill>
        <p:spPr>
          <a:xfrm>
            <a:off x="1302385" y="2070735"/>
            <a:ext cx="18415" cy="2688590"/>
          </a:xfrm>
          <a:prstGeom prst="rect">
            <a:avLst/>
          </a:prstGeom>
        </p:spPr>
      </p:pic>
      <p:pic>
        <p:nvPicPr>
          <p:cNvPr id="85" name="Image 1" descr="https://test-kimi-img.moonshot.cn/pub/slides/slides_tmpl/image/25-05-30-10:48:57-d0shp6c75iks832je44g.png"/>
          <p:cNvPicPr>
            <a:picLocks noChangeAspect="1"/>
          </p:cNvPicPr>
          <p:nvPr/>
        </p:nvPicPr>
        <p:blipFill>
          <a:blip r:embed="rId3"/>
          <a:stretch>
            <a:fillRect/>
          </a:stretch>
        </p:blipFill>
        <p:spPr>
          <a:xfrm>
            <a:off x="4491355" y="2070735"/>
            <a:ext cx="18415" cy="2688590"/>
          </a:xfrm>
          <a:prstGeom prst="rect">
            <a:avLst/>
          </a:prstGeom>
        </p:spPr>
      </p:pic>
      <p:pic>
        <p:nvPicPr>
          <p:cNvPr id="86" name="Image 2" descr="https://test-kimi-img.moonshot.cn/pub/slides/slides_tmpl/image/25-05-30-10:48:57-d0shp6c75iks832je44g.png"/>
          <p:cNvPicPr>
            <a:picLocks noChangeAspect="1"/>
          </p:cNvPicPr>
          <p:nvPr/>
        </p:nvPicPr>
        <p:blipFill>
          <a:blip r:embed="rId3"/>
          <a:stretch>
            <a:fillRect/>
          </a:stretch>
        </p:blipFill>
        <p:spPr>
          <a:xfrm>
            <a:off x="7863205" y="2070735"/>
            <a:ext cx="18415" cy="2688590"/>
          </a:xfrm>
          <a:prstGeom prst="rect">
            <a:avLst/>
          </a:prstGeom>
        </p:spPr>
      </p:pic>
      <p:sp>
        <p:nvSpPr>
          <p:cNvPr id="87" name="Shape 82"/>
          <p:cNvSpPr/>
          <p:nvPr/>
        </p:nvSpPr>
        <p:spPr>
          <a:xfrm>
            <a:off x="1196975" y="191198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88" name="Text 83"/>
          <p:cNvSpPr/>
          <p:nvPr/>
        </p:nvSpPr>
        <p:spPr>
          <a:xfrm>
            <a:off x="1196975" y="191198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9" name="Shape 84"/>
          <p:cNvSpPr/>
          <p:nvPr/>
        </p:nvSpPr>
        <p:spPr>
          <a:xfrm>
            <a:off x="4398645" y="188531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0" name="Text 85"/>
          <p:cNvSpPr/>
          <p:nvPr/>
        </p:nvSpPr>
        <p:spPr>
          <a:xfrm>
            <a:off x="4398645" y="188531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1" name="Shape 86"/>
          <p:cNvSpPr/>
          <p:nvPr/>
        </p:nvSpPr>
        <p:spPr>
          <a:xfrm>
            <a:off x="7746365" y="184594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2" name="Text 87"/>
          <p:cNvSpPr/>
          <p:nvPr/>
        </p:nvSpPr>
        <p:spPr>
          <a:xfrm>
            <a:off x="7746365" y="184594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3" name="Text 8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技术创新方向</a:t>
            </a:r>
            <a:endParaRPr lang="en-US" sz="16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9:02-d0shp7k75iks832je45g.png"/>
          <p:cNvPicPr>
            <a:picLocks noChangeAspect="1"/>
          </p:cNvPicPr>
          <p:nvPr/>
        </p:nvPicPr>
        <p:blipFill>
          <a:blip r:embed="rId3"/>
          <a:srcRect l="20" r="20"/>
          <a:stretch/>
        </p:blipFill>
        <p:spPr>
          <a:xfrm>
            <a:off x="630555" y="1304290"/>
            <a:ext cx="3889375" cy="4761230"/>
          </a:xfrm>
          <a:prstGeom prst="rect">
            <a:avLst/>
          </a:prstGeom>
        </p:spPr>
      </p:pic>
      <p:sp>
        <p:nvSpPr>
          <p:cNvPr id="3" name="Shape 0"/>
          <p:cNvSpPr/>
          <p:nvPr/>
        </p:nvSpPr>
        <p:spPr>
          <a:xfrm>
            <a:off x="3981450" y="5556885"/>
            <a:ext cx="668020" cy="727075"/>
          </a:xfrm>
          <a:prstGeom prst="roundRect">
            <a:avLst>
              <a:gd name="adj" fmla="val 10513"/>
            </a:avLst>
          </a:prstGeom>
          <a:solidFill>
            <a:srgbClr val="295C74"/>
          </a:solidFill>
          <a:ln/>
        </p:spPr>
      </p:sp>
      <p:sp>
        <p:nvSpPr>
          <p:cNvPr id="4" name="Text 1"/>
          <p:cNvSpPr/>
          <p:nvPr/>
        </p:nvSpPr>
        <p:spPr>
          <a:xfrm>
            <a:off x="3981450" y="5556885"/>
            <a:ext cx="668020" cy="727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4871720" y="3219450"/>
            <a:ext cx="3194685" cy="2845435"/>
          </a:xfrm>
          <a:prstGeom prst="roundRect">
            <a:avLst>
              <a:gd name="adj" fmla="val 10513"/>
            </a:avLst>
          </a:prstGeom>
          <a:solidFill>
            <a:srgbClr val="FFFFFF"/>
          </a:solidFill>
          <a:ln w="12700">
            <a:solidFill>
              <a:srgbClr val="295C74"/>
            </a:solidFill>
            <a:prstDash val="solid"/>
          </a:ln>
        </p:spPr>
      </p:sp>
      <p:sp>
        <p:nvSpPr>
          <p:cNvPr id="6" name="Text 3"/>
          <p:cNvSpPr/>
          <p:nvPr/>
        </p:nvSpPr>
        <p:spPr>
          <a:xfrm>
            <a:off x="4871720" y="3219450"/>
            <a:ext cx="3194685" cy="284543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8293100" y="3244850"/>
            <a:ext cx="3157220" cy="2833370"/>
          </a:xfrm>
          <a:prstGeom prst="roundRect">
            <a:avLst>
              <a:gd name="adj" fmla="val 10513"/>
            </a:avLst>
          </a:prstGeom>
          <a:solidFill>
            <a:srgbClr val="FFFFFF"/>
          </a:solidFill>
          <a:ln w="12700">
            <a:solidFill>
              <a:srgbClr val="295C74"/>
            </a:solidFill>
            <a:prstDash val="solid"/>
          </a:ln>
        </p:spPr>
      </p:sp>
      <p:sp>
        <p:nvSpPr>
          <p:cNvPr id="8" name="Text 5"/>
          <p:cNvSpPr/>
          <p:nvPr/>
        </p:nvSpPr>
        <p:spPr>
          <a:xfrm>
            <a:off x="8293100" y="3244850"/>
            <a:ext cx="3157220" cy="28333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rot="16200000">
            <a:off x="7375085" y="-681795"/>
            <a:ext cx="72000" cy="5166995"/>
          </a:xfrm>
          <a:prstGeom prst="parallelogram">
            <a:avLst/>
          </a:prstGeom>
          <a:gradFill flip="none" rotWithShape="1">
            <a:gsLst>
              <a:gs pos="28000">
                <a:srgbClr val="A8CFE0">
                  <a:alpha val="0"/>
                </a:srgbClr>
              </a:gs>
              <a:gs pos="100000">
                <a:srgbClr val="3178A1"/>
              </a:gs>
            </a:gsLst>
            <a:lin ang="16200000" scaled="1"/>
          </a:gradFill>
          <a:ln/>
        </p:spPr>
      </p:sp>
      <p:sp>
        <p:nvSpPr>
          <p:cNvPr id="10" name="Text 7"/>
          <p:cNvSpPr/>
          <p:nvPr/>
        </p:nvSpPr>
        <p:spPr>
          <a:xfrm rot="16200000">
            <a:off x="7375085" y="-681795"/>
            <a:ext cx="72000" cy="51669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8"/>
          <p:cNvSpPr/>
          <p:nvPr/>
        </p:nvSpPr>
        <p:spPr>
          <a:xfrm>
            <a:off x="4802505" y="1382395"/>
            <a:ext cx="4551045" cy="37465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复合型人才需求</a:t>
            </a:r>
            <a:endParaRPr lang="en-US" sz="1600" dirty="0"/>
          </a:p>
        </p:txBody>
      </p:sp>
      <p:sp>
        <p:nvSpPr>
          <p:cNvPr id="12" name="Text 9"/>
          <p:cNvSpPr/>
          <p:nvPr/>
        </p:nvSpPr>
        <p:spPr>
          <a:xfrm>
            <a:off x="4802505" y="1976755"/>
            <a:ext cx="6647815"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随着运维技术的不断发展，对运维人才的需求也在发生变化。未来，运维人员需要具备复合型技能，既掌握传统的运维技术，又熟悉云计算、大数据、人工智能等新技术。</a:t>
            </a:r>
            <a:endParaRPr lang="en-US" sz="1600" dirty="0"/>
          </a:p>
        </p:txBody>
      </p:sp>
      <p:sp>
        <p:nvSpPr>
          <p:cNvPr id="13" name="Text 10"/>
          <p:cNvSpPr/>
          <p:nvPr/>
        </p:nvSpPr>
        <p:spPr>
          <a:xfrm>
            <a:off x="2032000" y="1793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dirty="0">
                <a:solidFill>
                  <a:srgbClr val="333333"/>
                </a:solidFill>
                <a:latin typeface="MiSans" pitchFamily="34" charset="0"/>
                <a:ea typeface="MiSans" pitchFamily="34" charset="-122"/>
                <a:cs typeface="MiSans" pitchFamily="34" charset="-120"/>
              </a:rPr>
              <a:t> </a:t>
            </a:r>
            <a:endParaRPr lang="en-US" sz="1600" dirty="0"/>
          </a:p>
        </p:txBody>
      </p:sp>
      <p:sp>
        <p:nvSpPr>
          <p:cNvPr id="14" name="Text 11"/>
          <p:cNvSpPr/>
          <p:nvPr/>
        </p:nvSpPr>
        <p:spPr>
          <a:xfrm>
            <a:off x="50482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持续学习能力</a:t>
            </a:r>
            <a:endParaRPr lang="en-US" sz="1600" dirty="0"/>
          </a:p>
        </p:txBody>
      </p:sp>
      <p:sp>
        <p:nvSpPr>
          <p:cNvPr id="15" name="Text 12"/>
          <p:cNvSpPr/>
          <p:nvPr/>
        </p:nvSpPr>
        <p:spPr>
          <a:xfrm>
            <a:off x="84137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团队协作能力</a:t>
            </a:r>
            <a:endParaRPr lang="en-US" sz="1600" dirty="0"/>
          </a:p>
        </p:txBody>
      </p:sp>
      <p:sp>
        <p:nvSpPr>
          <p:cNvPr id="16" name="Text 13"/>
          <p:cNvSpPr/>
          <p:nvPr/>
        </p:nvSpPr>
        <p:spPr>
          <a:xfrm>
            <a:off x="5048250" y="3935095"/>
            <a:ext cx="2872740" cy="1160463"/>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运维人员需要具备持续学习的能力。运维技术更新换代迅速，运维人员需要不断学习新技术、新工具，以适应不断变化的运维需求。</a:t>
            </a:r>
            <a:endParaRPr lang="en-US" sz="1600" dirty="0"/>
          </a:p>
        </p:txBody>
      </p:sp>
      <p:sp>
        <p:nvSpPr>
          <p:cNvPr id="17" name="Text 14"/>
          <p:cNvSpPr/>
          <p:nvPr/>
        </p:nvSpPr>
        <p:spPr>
          <a:xfrm>
            <a:off x="8413750" y="3935095"/>
            <a:ext cx="2872740" cy="1450578"/>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运维人员还需要具备团队协作能力。运维工作涉及到多个部门和团队，运维人员需要与开发人员、安全人员等紧密合作，共同保障系统的稳定运行。</a:t>
            </a:r>
            <a:endParaRPr lang="en-US" sz="1600" dirty="0"/>
          </a:p>
        </p:txBody>
      </p:sp>
      <p:sp>
        <p:nvSpPr>
          <p:cNvPr id="18" name="Text 15"/>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人才培养方向</a:t>
            </a:r>
            <a:endParaRPr lang="en-US" sz="16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5899785"/>
            <a:ext cx="12190095" cy="958215"/>
          </a:xfrm>
          <a:prstGeom prst="rect">
            <a:avLst/>
          </a:prstGeom>
          <a:solidFill>
            <a:srgbClr val="6DAECC"/>
          </a:solidFill>
          <a:ln/>
        </p:spPr>
      </p:sp>
      <p:sp>
        <p:nvSpPr>
          <p:cNvPr id="3" name="Text 1"/>
          <p:cNvSpPr/>
          <p:nvPr/>
        </p:nvSpPr>
        <p:spPr>
          <a:xfrm>
            <a:off x="0" y="5899785"/>
            <a:ext cx="12190095" cy="958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4956175" y="2925445"/>
            <a:ext cx="6500495" cy="1539875"/>
          </a:xfrm>
          <a:prstGeom prst="roundRect">
            <a:avLst>
              <a:gd name="adj" fmla="val 11000"/>
            </a:avLst>
          </a:prstGeom>
          <a:solidFill>
            <a:srgbClr val="079F92"/>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5" name="Text 3"/>
          <p:cNvSpPr/>
          <p:nvPr/>
        </p:nvSpPr>
        <p:spPr>
          <a:xfrm>
            <a:off x="4956175" y="2925445"/>
            <a:ext cx="6500495" cy="15398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4956175" y="1461770"/>
            <a:ext cx="6500495" cy="1339215"/>
          </a:xfrm>
          <a:prstGeom prst="roundRect">
            <a:avLst>
              <a:gd name="adj" fmla="val 8155"/>
            </a:avLst>
          </a:prstGeom>
          <a:solidFill>
            <a:srgbClr val="FFFFFF"/>
          </a:solidFill>
          <a:ln w="19050">
            <a:solidFill>
              <a:srgbClr val="A0D1FA">
                <a:alpha val="43137"/>
              </a:srgbClr>
            </a:solidFill>
            <a:prstDash val="solid"/>
          </a:ln>
          <a:effectLst>
            <a:outerShdw blurRad="254000" dist="134704" dir="2700000" algn="bl" rotWithShape="0">
              <a:srgbClr val="1E69D5">
                <a:alpha val="10196"/>
              </a:srgbClr>
            </a:outerShdw>
          </a:effectLst>
        </p:spPr>
      </p:sp>
      <p:sp>
        <p:nvSpPr>
          <p:cNvPr id="7" name="Text 5"/>
          <p:cNvSpPr/>
          <p:nvPr/>
        </p:nvSpPr>
        <p:spPr>
          <a:xfrm>
            <a:off x="4956175" y="1461770"/>
            <a:ext cx="6500495" cy="133921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735965" y="1255395"/>
            <a:ext cx="10720070" cy="1545590"/>
          </a:xfrm>
          <a:prstGeom prst="roundRect">
            <a:avLst>
              <a:gd name="adj" fmla="val 8155"/>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9" name="Text 7"/>
          <p:cNvSpPr/>
          <p:nvPr/>
        </p:nvSpPr>
        <p:spPr>
          <a:xfrm>
            <a:off x="735965" y="1255395"/>
            <a:ext cx="10720070"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735965" y="2931160"/>
            <a:ext cx="10720705" cy="1545590"/>
          </a:xfrm>
          <a:prstGeom prst="roundRect">
            <a:avLst>
              <a:gd name="adj" fmla="val 11000"/>
            </a:avLst>
          </a:prstGeom>
          <a:solidFill>
            <a:srgbClr val="6DAECC"/>
          </a:solidFill>
          <a:ln w="19050">
            <a:solidFill>
              <a:srgbClr val="E1EFF5">
                <a:alpha val="43137"/>
              </a:srgbClr>
            </a:solidFill>
            <a:prstDash val="solid"/>
          </a:ln>
          <a:effectLst>
            <a:outerShdw blurRad="254000" dist="134704" dir="2700000" algn="bl" rotWithShape="0">
              <a:srgbClr val="3178A1">
                <a:alpha val="10196"/>
              </a:srgbClr>
            </a:outerShdw>
          </a:effectLst>
        </p:spPr>
      </p:sp>
      <p:sp>
        <p:nvSpPr>
          <p:cNvPr id="11" name="Text 9"/>
          <p:cNvSpPr/>
          <p:nvPr/>
        </p:nvSpPr>
        <p:spPr>
          <a:xfrm>
            <a:off x="735965" y="2931160"/>
            <a:ext cx="10720705" cy="154559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736600" y="4594860"/>
            <a:ext cx="10720070" cy="1590675"/>
          </a:xfrm>
          <a:prstGeom prst="roundRect">
            <a:avLst>
              <a:gd name="adj" fmla="val 10289"/>
            </a:avLst>
          </a:prstGeom>
          <a:solidFill>
            <a:srgbClr val="FFFFFF"/>
          </a:solidFill>
          <a:ln w="19050">
            <a:solidFill>
              <a:srgbClr val="E1EFF5">
                <a:alpha val="67059"/>
              </a:srgbClr>
            </a:solidFill>
            <a:prstDash val="solid"/>
          </a:ln>
          <a:effectLst>
            <a:outerShdw blurRad="254000" dist="134704" dir="2700000" algn="bl" rotWithShape="0">
              <a:srgbClr val="3178A1">
                <a:alpha val="10196"/>
              </a:srgbClr>
            </a:outerShdw>
          </a:effectLst>
        </p:spPr>
      </p:sp>
      <p:sp>
        <p:nvSpPr>
          <p:cNvPr id="13" name="Text 11"/>
          <p:cNvSpPr/>
          <p:nvPr/>
        </p:nvSpPr>
        <p:spPr>
          <a:xfrm>
            <a:off x="736600" y="4594860"/>
            <a:ext cx="10720070" cy="15906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Text 12"/>
          <p:cNvSpPr/>
          <p:nvPr/>
        </p:nvSpPr>
        <p:spPr>
          <a:xfrm>
            <a:off x="929005" y="3617595"/>
            <a:ext cx="10249200" cy="580231"/>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FFFFFF"/>
                </a:solidFill>
                <a:latin typeface="MiSans" pitchFamily="34" charset="0"/>
                <a:ea typeface="MiSans" pitchFamily="34" charset="-122"/>
                <a:cs typeface="MiSans" pitchFamily="34" charset="-120"/>
              </a:rPr>
              <a:t>运维服务模式也将不断创新。例如，运维即服务（MaaS）模式将逐渐普及，企业可以通过购买运维服务，获得专业的运维支持，无需自行组建运维团队。</a:t>
            </a:r>
            <a:endParaRPr lang="en-US" sz="1600" dirty="0"/>
          </a:p>
        </p:txBody>
      </p:sp>
      <p:sp>
        <p:nvSpPr>
          <p:cNvPr id="15" name="Text 13"/>
          <p:cNvSpPr/>
          <p:nvPr/>
        </p:nvSpPr>
        <p:spPr>
          <a:xfrm>
            <a:off x="929005" y="149669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行业标准制定</a:t>
            </a:r>
            <a:endParaRPr lang="en-US" sz="1600" dirty="0"/>
          </a:p>
        </p:txBody>
      </p:sp>
      <p:sp>
        <p:nvSpPr>
          <p:cNvPr id="16" name="Text 14"/>
          <p:cNvSpPr/>
          <p:nvPr/>
        </p:nvSpPr>
        <p:spPr>
          <a:xfrm>
            <a:off x="929005" y="1983740"/>
            <a:ext cx="10249200" cy="290116"/>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未来，运维行业将逐步制定统一的标准和规范。这将有助于提高运维质量，降低运维成本，促进运维行业的健康发展。</a:t>
            </a:r>
            <a:endParaRPr lang="en-US" sz="1600" dirty="0"/>
          </a:p>
        </p:txBody>
      </p:sp>
      <p:sp>
        <p:nvSpPr>
          <p:cNvPr id="17" name="Text 15"/>
          <p:cNvSpPr/>
          <p:nvPr/>
        </p:nvSpPr>
        <p:spPr>
          <a:xfrm>
            <a:off x="929005" y="3118485"/>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FFFFFF"/>
                </a:solidFill>
                <a:latin typeface="MiSans" pitchFamily="34" charset="0"/>
                <a:ea typeface="MiSans" pitchFamily="34" charset="-122"/>
                <a:cs typeface="MiSans" pitchFamily="34" charset="-120"/>
              </a:rPr>
              <a:t>服务模式创新</a:t>
            </a:r>
            <a:endParaRPr lang="en-US" sz="1600" dirty="0"/>
          </a:p>
        </p:txBody>
      </p:sp>
      <p:sp>
        <p:nvSpPr>
          <p:cNvPr id="18" name="Text 16"/>
          <p:cNvSpPr/>
          <p:nvPr/>
        </p:nvSpPr>
        <p:spPr>
          <a:xfrm>
            <a:off x="929005" y="4831080"/>
            <a:ext cx="10249200" cy="304800"/>
          </a:xfrm>
          <a:prstGeom prst="rect">
            <a:avLst/>
          </a:prstGeom>
          <a:noFill/>
          <a:ln/>
        </p:spPr>
        <p:txBody>
          <a:bodyPr wrap="square" lIns="91440" tIns="45720" rIns="91440" bIns="45720" rtlCol="0" anchor="t">
            <a:spAutoFit/>
          </a:bodyPr>
          <a:lstStyle/>
          <a:p>
            <a:pPr marL="0" indent="0" algn="l">
              <a:lnSpc>
                <a:spcPct val="100000"/>
              </a:lnSpc>
              <a:buNone/>
            </a:pPr>
            <a:r>
              <a:rPr lang="en-US" sz="2000" b="1" dirty="0">
                <a:solidFill>
                  <a:srgbClr val="000000"/>
                </a:solidFill>
                <a:latin typeface="MiSans" pitchFamily="34" charset="0"/>
                <a:ea typeface="MiSans" pitchFamily="34" charset="-122"/>
                <a:cs typeface="MiSans" pitchFamily="34" charset="-120"/>
              </a:rPr>
              <a:t>行业融合加深</a:t>
            </a:r>
            <a:endParaRPr lang="en-US" sz="1600" dirty="0"/>
          </a:p>
        </p:txBody>
      </p:sp>
      <p:sp>
        <p:nvSpPr>
          <p:cNvPr id="19" name="Text 17"/>
          <p:cNvSpPr/>
          <p:nvPr/>
        </p:nvSpPr>
        <p:spPr>
          <a:xfrm>
            <a:off x="929005" y="5386705"/>
            <a:ext cx="10249200" cy="290116"/>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运维行业将与其他行业深度融合。例如，运维技术将与物联网、工业互联网等行业结合，为各行业的数字化转型提供支持。</a:t>
            </a:r>
            <a:endParaRPr lang="en-US" sz="1600" dirty="0"/>
          </a:p>
        </p:txBody>
      </p:sp>
      <p:sp>
        <p:nvSpPr>
          <p:cNvPr id="20" name="Text 1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行业发展展望</a:t>
            </a:r>
            <a:endParaRPr lang="en-US" sz="16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9:21-d0shpcc75iks832je490.png"/>
          <p:cNvPicPr>
            <a:picLocks noChangeAspect="1"/>
          </p:cNvPicPr>
          <p:nvPr/>
        </p:nvPicPr>
        <p:blipFill>
          <a:blip r:embed="rId3"/>
          <a:srcRect l="3" r="3"/>
          <a:stretch/>
        </p:blipFill>
        <p:spPr>
          <a:xfrm>
            <a:off x="635" y="-5080"/>
            <a:ext cx="12191365" cy="6865620"/>
          </a:xfrm>
          <a:prstGeom prst="rect">
            <a:avLst/>
          </a:prstGeom>
        </p:spPr>
      </p:pic>
      <p:sp>
        <p:nvSpPr>
          <p:cNvPr id="6" name="Text 3"/>
          <p:cNvSpPr/>
          <p:nvPr/>
        </p:nvSpPr>
        <p:spPr>
          <a:xfrm>
            <a:off x="2715260" y="3366770"/>
            <a:ext cx="6761480" cy="1414780"/>
          </a:xfrm>
          <a:prstGeom prst="rect">
            <a:avLst/>
          </a:prstGeom>
          <a:noFill/>
          <a:ln/>
        </p:spPr>
        <p:txBody>
          <a:bodyPr wrap="square" lIns="91440" tIns="45720" rIns="91440" bIns="45720" rtlCol="0" anchor="t"/>
          <a:lstStyle/>
          <a:p>
            <a:pPr marL="0" indent="0" algn="ctr">
              <a:lnSpc>
                <a:spcPct val="100000"/>
              </a:lnSpc>
              <a:buNone/>
            </a:pPr>
            <a:r>
              <a:rPr lang="en-US" sz="6000" b="1" dirty="0">
                <a:solidFill>
                  <a:srgbClr val="FFFFFF"/>
                </a:solidFill>
                <a:latin typeface="MiSans" pitchFamily="34" charset="0"/>
                <a:ea typeface="MiSans" pitchFamily="34" charset="-122"/>
                <a:cs typeface="MiSans" pitchFamily="34" charset="-120"/>
              </a:rPr>
              <a:t>THANK YOU</a:t>
            </a:r>
            <a:endParaRPr lang="en-US" sz="1600" dirty="0"/>
          </a:p>
        </p:txBody>
      </p:sp>
      <p:sp>
        <p:nvSpPr>
          <p:cNvPr id="7" name="Text 4"/>
          <p:cNvSpPr/>
          <p:nvPr/>
        </p:nvSpPr>
        <p:spPr>
          <a:xfrm>
            <a:off x="2227898" y="2035810"/>
            <a:ext cx="7736205" cy="1414780"/>
          </a:xfrm>
          <a:prstGeom prst="rect">
            <a:avLst/>
          </a:prstGeom>
          <a:noFill/>
          <a:ln/>
        </p:spPr>
        <p:txBody>
          <a:bodyPr wrap="square" lIns="91440" tIns="45720" rIns="91440" bIns="45720" rtlCol="0" anchor="t"/>
          <a:lstStyle/>
          <a:p>
            <a:pPr marL="0" indent="0" algn="ctr">
              <a:lnSpc>
                <a:spcPct val="100000"/>
              </a:lnSpc>
              <a:buNone/>
            </a:pPr>
            <a:r>
              <a:rPr lang="en-US" sz="8000" b="1" dirty="0">
                <a:solidFill>
                  <a:srgbClr val="FFFFFF"/>
                </a:solidFill>
                <a:latin typeface="MiSans" pitchFamily="34" charset="0"/>
                <a:ea typeface="MiSans" pitchFamily="34" charset="-122"/>
                <a:cs typeface="MiSans" pitchFamily="34" charset="-120"/>
              </a:rPr>
              <a:t>感谢您的观看</a:t>
            </a:r>
            <a:endParaRPr lang="en-US" sz="16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01</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运维技术概述</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0" y="6325235"/>
            <a:ext cx="12190730" cy="534035"/>
          </a:xfrm>
          <a:prstGeom prst="rect">
            <a:avLst/>
          </a:prstGeom>
          <a:solidFill>
            <a:srgbClr val="6DAECC"/>
          </a:solidFill>
          <a:ln/>
        </p:spPr>
      </p:sp>
      <p:sp>
        <p:nvSpPr>
          <p:cNvPr id="3" name="Text 1"/>
          <p:cNvSpPr/>
          <p:nvPr/>
        </p:nvSpPr>
        <p:spPr>
          <a:xfrm>
            <a:off x="0" y="6325235"/>
            <a:ext cx="12190730" cy="534035"/>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4" name="Image 0" descr="https://test-kimi-img.moonshot.cn/pub/slides/slides_tmpl/image/25-05-30-10:48:55-d0shp5s75iks832je43g.png"/>
          <p:cNvPicPr>
            <a:picLocks noChangeAspect="1"/>
          </p:cNvPicPr>
          <p:nvPr/>
        </p:nvPicPr>
        <p:blipFill>
          <a:blip r:embed="rId3"/>
          <a:srcRect l="31" r="31"/>
          <a:stretch/>
        </p:blipFill>
        <p:spPr>
          <a:xfrm>
            <a:off x="594360" y="1397000"/>
            <a:ext cx="3088640" cy="4606290"/>
          </a:xfrm>
          <a:prstGeom prst="rect">
            <a:avLst/>
          </a:prstGeom>
        </p:spPr>
      </p:pic>
      <p:sp>
        <p:nvSpPr>
          <p:cNvPr id="5" name="Shape 2"/>
          <p:cNvSpPr/>
          <p:nvPr/>
        </p:nvSpPr>
        <p:spPr>
          <a:xfrm>
            <a:off x="3796030" y="1413510"/>
            <a:ext cx="8031480" cy="4602480"/>
          </a:xfrm>
          <a:prstGeom prst="rect">
            <a:avLst/>
          </a:prstGeom>
          <a:solidFill>
            <a:srgbClr val="000000">
              <a:alpha val="0"/>
            </a:srgbClr>
          </a:solidFill>
          <a:ln w="19050">
            <a:solidFill>
              <a:srgbClr val="3178A1"/>
            </a:solidFill>
            <a:prstDash val="solid"/>
          </a:ln>
        </p:spPr>
      </p:sp>
      <p:sp>
        <p:nvSpPr>
          <p:cNvPr id="6" name="Text 3"/>
          <p:cNvSpPr/>
          <p:nvPr/>
        </p:nvSpPr>
        <p:spPr>
          <a:xfrm>
            <a:off x="3796030" y="1413510"/>
            <a:ext cx="8031480" cy="460248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4067175" y="2952115"/>
            <a:ext cx="7560310" cy="0"/>
          </a:xfrm>
          <a:prstGeom prst="line">
            <a:avLst/>
          </a:prstGeom>
          <a:noFill/>
          <a:ln w="12700">
            <a:solidFill>
              <a:srgbClr val="3178A1"/>
            </a:solidFill>
            <a:prstDash val="dash"/>
            <a:headEnd type="none"/>
            <a:tailEnd type="none"/>
          </a:ln>
        </p:spPr>
      </p:sp>
      <p:sp>
        <p:nvSpPr>
          <p:cNvPr id="8" name="Shape 5"/>
          <p:cNvSpPr/>
          <p:nvPr/>
        </p:nvSpPr>
        <p:spPr>
          <a:xfrm>
            <a:off x="4067175" y="4481830"/>
            <a:ext cx="7560310" cy="0"/>
          </a:xfrm>
          <a:prstGeom prst="line">
            <a:avLst/>
          </a:prstGeom>
          <a:noFill/>
          <a:ln w="12700">
            <a:solidFill>
              <a:srgbClr val="3178A1"/>
            </a:solidFill>
            <a:prstDash val="dash"/>
            <a:headEnd type="none"/>
            <a:tailEnd type="none"/>
          </a:ln>
        </p:spPr>
      </p:sp>
      <p:sp>
        <p:nvSpPr>
          <p:cNvPr id="9" name="Text 6"/>
          <p:cNvSpPr/>
          <p:nvPr/>
        </p:nvSpPr>
        <p:spPr>
          <a:xfrm>
            <a:off x="4038600" y="1572895"/>
            <a:ext cx="7617460"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b="1" dirty="0">
                <a:solidFill>
                  <a:srgbClr val="000000"/>
                </a:solidFill>
                <a:latin typeface="MiSans" pitchFamily="34" charset="0"/>
                <a:ea typeface="MiSans" pitchFamily="34" charset="-122"/>
                <a:cs typeface="MiSans" pitchFamily="34" charset="-120"/>
              </a:rPr>
              <a:t>运维技术含义</a:t>
            </a:r>
            <a:endParaRPr lang="en-US" sz="1600" dirty="0"/>
          </a:p>
        </p:txBody>
      </p:sp>
      <p:sp>
        <p:nvSpPr>
          <p:cNvPr id="10" name="Text 7"/>
          <p:cNvSpPr/>
          <p:nvPr/>
        </p:nvSpPr>
        <p:spPr>
          <a:xfrm>
            <a:off x="4038600" y="1941830"/>
            <a:ext cx="7616190"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计算机运维技术是指为保障计算机系统及其相关设备正常运行而采取的一系列技术手段与方法。它涵盖了从硬件维护到软件更新、从故障排查到性能优化等多个方面，是确保计算机系统稳定运行的关键环节。</a:t>
            </a:r>
            <a:endParaRPr lang="en-US" sz="1600" dirty="0"/>
          </a:p>
        </p:txBody>
      </p:sp>
      <p:sp>
        <p:nvSpPr>
          <p:cNvPr id="11" name="Text 8"/>
          <p:cNvSpPr/>
          <p:nvPr/>
        </p:nvSpPr>
        <p:spPr>
          <a:xfrm>
            <a:off x="4038600" y="3102610"/>
            <a:ext cx="7617460"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b="1" dirty="0">
                <a:solidFill>
                  <a:srgbClr val="000000"/>
                </a:solidFill>
                <a:latin typeface="MiSans" pitchFamily="34" charset="0"/>
                <a:ea typeface="MiSans" pitchFamily="34" charset="-122"/>
                <a:cs typeface="MiSans" pitchFamily="34" charset="-120"/>
              </a:rPr>
              <a:t>运维技术范围</a:t>
            </a:r>
            <a:endParaRPr lang="en-US" sz="1600" dirty="0"/>
          </a:p>
        </p:txBody>
      </p:sp>
      <p:sp>
        <p:nvSpPr>
          <p:cNvPr id="12" name="Text 9"/>
          <p:cNvSpPr/>
          <p:nvPr/>
        </p:nvSpPr>
        <p:spPr>
          <a:xfrm>
            <a:off x="4038600" y="3471545"/>
            <a:ext cx="7616190"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运维技术的范围广泛，包括服务器运维、网络运维、数据库运维、应用系统运维等。服务器运维关注硬件设备的稳定性和性能，网络运维确保数据传输的高效与安全，数据库运维保障数据的完整性和可用性，应用系统运维则侧重于软件的正常运行和用户体验。</a:t>
            </a:r>
            <a:endParaRPr lang="en-US" sz="1600" dirty="0"/>
          </a:p>
        </p:txBody>
      </p:sp>
      <p:sp>
        <p:nvSpPr>
          <p:cNvPr id="13" name="Text 10"/>
          <p:cNvSpPr/>
          <p:nvPr/>
        </p:nvSpPr>
        <p:spPr>
          <a:xfrm>
            <a:off x="4038600" y="4632325"/>
            <a:ext cx="7617460" cy="304800"/>
          </a:xfrm>
          <a:prstGeom prst="rect">
            <a:avLst/>
          </a:prstGeom>
          <a:noFill/>
          <a:ln/>
        </p:spPr>
        <p:txBody>
          <a:bodyPr wrap="square" lIns="91440" tIns="45720" rIns="91440" bIns="45720" rtlCol="0" anchor="t">
            <a:spAutoFit/>
          </a:bodyPr>
          <a:lstStyle/>
          <a:p>
            <a:pPr marL="0" indent="0" algn="just">
              <a:lnSpc>
                <a:spcPct val="100000"/>
              </a:lnSpc>
              <a:buNone/>
            </a:pPr>
            <a:r>
              <a:rPr lang="en-US" sz="2000" b="1" dirty="0">
                <a:solidFill>
                  <a:srgbClr val="000000"/>
                </a:solidFill>
                <a:latin typeface="MiSans" pitchFamily="34" charset="0"/>
                <a:ea typeface="MiSans" pitchFamily="34" charset="-122"/>
                <a:cs typeface="MiSans" pitchFamily="34" charset="-120"/>
              </a:rPr>
              <a:t>运维技术重要性</a:t>
            </a:r>
            <a:endParaRPr lang="en-US" sz="1600" dirty="0"/>
          </a:p>
        </p:txBody>
      </p:sp>
      <p:sp>
        <p:nvSpPr>
          <p:cNvPr id="14" name="Text 11"/>
          <p:cNvSpPr/>
          <p:nvPr/>
        </p:nvSpPr>
        <p:spPr>
          <a:xfrm>
            <a:off x="4038600" y="5001260"/>
            <a:ext cx="7616190"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计算机运维技术的重要性不言而喻。它直接关系到企业信息化系统的正常运转，影响着企业的生产效率和经济效益。良好的运维可以减少系统故障时间，提高系统的可用性和可靠性，为企业创造更多的价值。</a:t>
            </a:r>
            <a:endParaRPr lang="en-US" sz="1600" dirty="0"/>
          </a:p>
        </p:txBody>
      </p:sp>
      <p:sp>
        <p:nvSpPr>
          <p:cNvPr id="15" name="Text 12"/>
          <p:cNvSpPr/>
          <p:nvPr/>
        </p:nvSpPr>
        <p:spPr>
          <a:xfrm>
            <a:off x="60833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运维技术定义</a:t>
            </a:r>
            <a:endParaRPr lang="en-US" sz="16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02</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传统运维技术</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a:off x="-5715" y="5120640"/>
            <a:ext cx="12206605" cy="1798320"/>
          </a:xfrm>
          <a:prstGeom prst="roundRect">
            <a:avLst>
              <a:gd name="adj" fmla="val 0"/>
            </a:avLst>
          </a:prstGeom>
          <a:solidFill>
            <a:srgbClr val="6DAECC"/>
          </a:solidFill>
          <a:ln/>
        </p:spPr>
      </p:sp>
      <p:sp>
        <p:nvSpPr>
          <p:cNvPr id="3" name="Text 1"/>
          <p:cNvSpPr/>
          <p:nvPr/>
        </p:nvSpPr>
        <p:spPr>
          <a:xfrm>
            <a:off x="-5715" y="5120640"/>
            <a:ext cx="12206605" cy="179832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 name="Shape 2"/>
          <p:cNvSpPr/>
          <p:nvPr/>
        </p:nvSpPr>
        <p:spPr>
          <a:xfrm>
            <a:off x="895350" y="1499862"/>
            <a:ext cx="3131820" cy="4437908"/>
          </a:xfrm>
          <a:prstGeom prst="roundRect">
            <a:avLst>
              <a:gd name="adj" fmla="val 5833"/>
            </a:avLst>
          </a:prstGeom>
          <a:solidFill>
            <a:srgbClr val="FFFFFF"/>
          </a:solidFill>
          <a:ln w="19050">
            <a:solidFill>
              <a:srgbClr val="6DAECC"/>
            </a:solidFill>
            <a:prstDash val="solid"/>
          </a:ln>
        </p:spPr>
      </p:sp>
      <p:sp>
        <p:nvSpPr>
          <p:cNvPr id="5" name="Text 3"/>
          <p:cNvSpPr/>
          <p:nvPr/>
        </p:nvSpPr>
        <p:spPr>
          <a:xfrm>
            <a:off x="89535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6" name="Image 0" descr="https://test-kimi-img.moonshot.cn/pub/slides/slides_tmpl/image/25-05-30-10:48:52-d0shp5475iks832je420.png"/>
          <p:cNvPicPr>
            <a:picLocks noChangeAspect="1"/>
          </p:cNvPicPr>
          <p:nvPr/>
        </p:nvPicPr>
        <p:blipFill>
          <a:blip r:embed="rId3"/>
          <a:srcRect t="155" b="194"/>
          <a:stretch/>
        </p:blipFill>
        <p:spPr>
          <a:xfrm>
            <a:off x="1069975" y="1678293"/>
            <a:ext cx="2783205" cy="1633816"/>
          </a:xfrm>
          <a:prstGeom prst="rect">
            <a:avLst/>
          </a:prstGeom>
        </p:spPr>
      </p:pic>
      <p:sp>
        <p:nvSpPr>
          <p:cNvPr id="7" name="Shape 4"/>
          <p:cNvSpPr/>
          <p:nvPr/>
        </p:nvSpPr>
        <p:spPr>
          <a:xfrm>
            <a:off x="4349115" y="1149350"/>
            <a:ext cx="3605530" cy="5138420"/>
          </a:xfrm>
          <a:prstGeom prst="roundRect">
            <a:avLst>
              <a:gd name="adj" fmla="val 5833"/>
            </a:avLst>
          </a:prstGeom>
          <a:solidFill>
            <a:srgbClr val="FFFFFF"/>
          </a:solidFill>
          <a:ln w="19050">
            <a:solidFill>
              <a:srgbClr val="6DAECC"/>
            </a:solidFill>
            <a:prstDash val="solid"/>
          </a:ln>
        </p:spPr>
      </p:sp>
      <p:sp>
        <p:nvSpPr>
          <p:cNvPr id="8" name="Text 5"/>
          <p:cNvSpPr/>
          <p:nvPr/>
        </p:nvSpPr>
        <p:spPr>
          <a:xfrm>
            <a:off x="4349115" y="1149350"/>
            <a:ext cx="3605530" cy="5138420"/>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9" name="Image 1" descr="https://test-kimi-img.moonshot.cn/pub/slides/slides_tmpl/image/25-05-30-10:48:53-d0shp5c75iks832je42g.png"/>
          <p:cNvPicPr>
            <a:picLocks noChangeAspect="1"/>
          </p:cNvPicPr>
          <p:nvPr/>
        </p:nvPicPr>
        <p:blipFill>
          <a:blip r:embed="rId4"/>
          <a:srcRect l="54" r="54"/>
          <a:stretch/>
        </p:blipFill>
        <p:spPr>
          <a:xfrm>
            <a:off x="4471192" y="1366097"/>
            <a:ext cx="3361377" cy="2163192"/>
          </a:xfrm>
          <a:prstGeom prst="rect">
            <a:avLst/>
          </a:prstGeom>
        </p:spPr>
      </p:pic>
      <p:sp>
        <p:nvSpPr>
          <p:cNvPr id="10" name="Shape 6"/>
          <p:cNvSpPr/>
          <p:nvPr/>
        </p:nvSpPr>
        <p:spPr>
          <a:xfrm>
            <a:off x="8276590" y="1499862"/>
            <a:ext cx="3131820" cy="4437908"/>
          </a:xfrm>
          <a:prstGeom prst="roundRect">
            <a:avLst>
              <a:gd name="adj" fmla="val 5833"/>
            </a:avLst>
          </a:prstGeom>
          <a:solidFill>
            <a:srgbClr val="FFFFFF"/>
          </a:solidFill>
          <a:ln w="19050">
            <a:solidFill>
              <a:srgbClr val="6DAECC"/>
            </a:solidFill>
            <a:prstDash val="solid"/>
          </a:ln>
        </p:spPr>
      </p:sp>
      <p:sp>
        <p:nvSpPr>
          <p:cNvPr id="11" name="Text 7"/>
          <p:cNvSpPr/>
          <p:nvPr/>
        </p:nvSpPr>
        <p:spPr>
          <a:xfrm>
            <a:off x="8276590" y="1499862"/>
            <a:ext cx="3131820" cy="4437908"/>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12" name="Image 2" descr="https://test-kimi-img.moonshot.cn/pub/slides/slides_tmpl/image/25-05-30-10:48:54-d0shp5k75iks832je430.png"/>
          <p:cNvPicPr>
            <a:picLocks noChangeAspect="1"/>
          </p:cNvPicPr>
          <p:nvPr/>
        </p:nvPicPr>
        <p:blipFill>
          <a:blip r:embed="rId5"/>
          <a:srcRect t="155" b="194"/>
          <a:stretch/>
        </p:blipFill>
        <p:spPr>
          <a:xfrm>
            <a:off x="8451215" y="1678293"/>
            <a:ext cx="2783205" cy="1633816"/>
          </a:xfrm>
          <a:prstGeom prst="rect">
            <a:avLst/>
          </a:prstGeom>
        </p:spPr>
      </p:pic>
      <p:sp>
        <p:nvSpPr>
          <p:cNvPr id="13" name="Text 8"/>
          <p:cNvSpPr/>
          <p:nvPr/>
        </p:nvSpPr>
        <p:spPr>
          <a:xfrm>
            <a:off x="60833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硬件运维</a:t>
            </a:r>
            <a:endParaRPr lang="en-US" sz="1600" dirty="0"/>
          </a:p>
        </p:txBody>
      </p:sp>
      <p:sp>
        <p:nvSpPr>
          <p:cNvPr id="14" name="Text 9"/>
          <p:cNvSpPr/>
          <p:nvPr/>
        </p:nvSpPr>
        <p:spPr>
          <a:xfrm>
            <a:off x="1047750" y="3827118"/>
            <a:ext cx="2827020" cy="1909167"/>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传统硬件运维中，故障排查是关键环节。运维人员需要通过观察设备指示灯、检查硬件连接等方式，快速定位故障点。例如，服务器出现蓝屏时，可能是内存条接触不良或硬盘故障，通过逐一排查硬件部件，可以有效解决问题。</a:t>
            </a:r>
            <a:endParaRPr lang="en-US" sz="1600" dirty="0"/>
          </a:p>
        </p:txBody>
      </p:sp>
      <p:sp>
        <p:nvSpPr>
          <p:cNvPr id="15" name="Text 10"/>
          <p:cNvSpPr/>
          <p:nvPr/>
        </p:nvSpPr>
        <p:spPr>
          <a:xfrm>
            <a:off x="1047750" y="3319126"/>
            <a:ext cx="2908935"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硬件故障排查</a:t>
            </a:r>
            <a:endParaRPr lang="en-US" sz="1600" dirty="0"/>
          </a:p>
        </p:txBody>
      </p:sp>
      <p:sp>
        <p:nvSpPr>
          <p:cNvPr id="16" name="Text 11"/>
          <p:cNvSpPr/>
          <p:nvPr/>
        </p:nvSpPr>
        <p:spPr>
          <a:xfrm>
            <a:off x="4490724" y="4199312"/>
            <a:ext cx="3322312" cy="1647230"/>
          </a:xfrm>
          <a:prstGeom prst="rect">
            <a:avLst/>
          </a:prstGeom>
          <a:noFill/>
          <a:ln/>
        </p:spPr>
        <p:txBody>
          <a:bodyPr wrap="square" lIns="0" tIns="0" rIns="0" bIns="0" rtlCol="0" anchor="t">
            <a:spAutoFit/>
          </a:bodyPr>
          <a:lstStyle/>
          <a:p>
            <a:pPr marL="0" indent="0" algn="just">
              <a:lnSpc>
                <a:spcPct val="110000"/>
              </a:lnSpc>
              <a:buNone/>
            </a:pPr>
            <a:r>
              <a:rPr lang="en-US" sz="1600" dirty="0">
                <a:solidFill>
                  <a:srgbClr val="2B2F36"/>
                </a:solidFill>
                <a:latin typeface="MiSans" pitchFamily="34" charset="0"/>
                <a:ea typeface="MiSans" pitchFamily="34" charset="-122"/>
                <a:cs typeface="MiSans" pitchFamily="34" charset="-120"/>
              </a:rPr>
              <a:t>硬件的维护保养同样重要。定期清理服务器风扇灰尘，可以防止因散热不良导致的硬件损坏；对硬件设备进行巡检，及时发现潜在问题并进行处理，能够延长设备的使用寿命，降低硬件更换成本。</a:t>
            </a:r>
            <a:endParaRPr lang="en-US" sz="1600" dirty="0"/>
          </a:p>
        </p:txBody>
      </p:sp>
      <p:sp>
        <p:nvSpPr>
          <p:cNvPr id="17" name="Text 12"/>
          <p:cNvSpPr/>
          <p:nvPr/>
        </p:nvSpPr>
        <p:spPr>
          <a:xfrm>
            <a:off x="4490724" y="3568121"/>
            <a:ext cx="3322312" cy="555113"/>
          </a:xfrm>
          <a:prstGeom prst="rect">
            <a:avLst/>
          </a:prstGeom>
          <a:noFill/>
          <a:ln/>
        </p:spPr>
        <p:txBody>
          <a:bodyPr wrap="square" lIns="0" tIns="0" rIns="0" bIns="35941" rtlCol="0" anchor="ctr"/>
          <a:lstStyle/>
          <a:p>
            <a:pPr marL="0" indent="0" algn="ctr">
              <a:lnSpc>
                <a:spcPct val="100000"/>
              </a:lnSpc>
              <a:buNone/>
            </a:pPr>
            <a:r>
              <a:rPr lang="en-US" sz="1800" b="1" dirty="0">
                <a:solidFill>
                  <a:srgbClr val="333333"/>
                </a:solidFill>
                <a:latin typeface="MiSans" pitchFamily="34" charset="0"/>
                <a:ea typeface="MiSans" pitchFamily="34" charset="-122"/>
                <a:cs typeface="MiSans" pitchFamily="34" charset="-120"/>
              </a:rPr>
              <a:t>硬件维护保养</a:t>
            </a:r>
            <a:endParaRPr lang="en-US" sz="1600" dirty="0"/>
          </a:p>
        </p:txBody>
      </p:sp>
      <p:sp>
        <p:nvSpPr>
          <p:cNvPr id="18" name="Text 13"/>
          <p:cNvSpPr/>
          <p:nvPr/>
        </p:nvSpPr>
        <p:spPr>
          <a:xfrm>
            <a:off x="8428990" y="3827118"/>
            <a:ext cx="2827020" cy="1909167"/>
          </a:xfrm>
          <a:prstGeom prst="rect">
            <a:avLst/>
          </a:prstGeom>
          <a:noFill/>
          <a:ln/>
        </p:spPr>
        <p:txBody>
          <a:bodyPr wrap="square" lIns="0" tIns="0" rIns="0" bIns="0" rtlCol="0" anchor="t">
            <a:spAutoFit/>
          </a:bodyPr>
          <a:lstStyle/>
          <a:p>
            <a:pPr marL="0" indent="0" algn="just">
              <a:lnSpc>
                <a:spcPct val="110000"/>
              </a:lnSpc>
              <a:buNone/>
            </a:pPr>
            <a:r>
              <a:rPr lang="en-US" sz="1400" dirty="0">
                <a:solidFill>
                  <a:srgbClr val="2B2F36"/>
                </a:solidFill>
                <a:latin typeface="MiSans" pitchFamily="34" charset="0"/>
                <a:ea typeface="MiSans" pitchFamily="34" charset="-122"/>
                <a:cs typeface="MiSans" pitchFamily="34" charset="-120"/>
              </a:rPr>
              <a:t>随着业务的发展，硬件升级是不可避免的。传统运维中，运维人员需要根据业务需求和预算，制定合理的硬件升级策略。例如，当服务器的CPU性能无法满足业务需求时，可以考虑升级CPU或增加内存，以提升系统性能。</a:t>
            </a:r>
            <a:endParaRPr lang="en-US" sz="1600" dirty="0"/>
          </a:p>
        </p:txBody>
      </p:sp>
      <p:sp>
        <p:nvSpPr>
          <p:cNvPr id="19" name="Text 14"/>
          <p:cNvSpPr/>
          <p:nvPr/>
        </p:nvSpPr>
        <p:spPr>
          <a:xfrm>
            <a:off x="8428990" y="3319126"/>
            <a:ext cx="2909570" cy="498467"/>
          </a:xfrm>
          <a:prstGeom prst="rect">
            <a:avLst/>
          </a:prstGeom>
          <a:noFill/>
          <a:ln/>
        </p:spPr>
        <p:txBody>
          <a:bodyPr wrap="square" lIns="0" tIns="0" rIns="0" bIns="35941" rtlCol="0" anchor="ct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硬件升级策略</a:t>
            </a:r>
            <a:endParaRPr lang="en-US" sz="16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FFFFFF"/>
        </a:solidFill>
        <a:effectLst/>
      </p:bgPr>
    </p:bg>
    <p:spTree>
      <p:nvGrpSpPr>
        <p:cNvPr id="1" name=""/>
        <p:cNvGrpSpPr/>
        <p:nvPr/>
      </p:nvGrpSpPr>
      <p:grpSpPr>
        <a:xfrm>
          <a:off x="0" y="0"/>
          <a:ext cx="0" cy="0"/>
          <a:chOff x="0" y="0"/>
          <a:chExt cx="0" cy="0"/>
        </a:xfrm>
      </p:grpSpPr>
      <p:sp>
        <p:nvSpPr>
          <p:cNvPr id="2" name="Shape 0"/>
          <p:cNvSpPr/>
          <p:nvPr/>
        </p:nvSpPr>
        <p:spPr>
          <a:xfrm rot="1800000">
            <a:off x="367916" y="1062304"/>
            <a:ext cx="1357317" cy="1357318"/>
          </a:xfrm>
          <a:custGeom>
            <a:avLst/>
            <a:gdLst/>
            <a:ahLst/>
            <a:cxnLst/>
            <a:rect l="l" t="t" r="r" b="b"/>
            <a:pathLst>
              <a:path w="1357317" h="1357318">
                <a:moveTo>
                  <a:pt x="497288" y="1333638"/>
                </a:moveTo>
                <a:cubicBezTo>
                  <a:pt x="497288" y="1333638"/>
                  <a:pt x="497288" y="1333638"/>
                  <a:pt x="860028" y="1333638"/>
                </a:cubicBezTo>
                <a:cubicBezTo>
                  <a:pt x="802893" y="1349425"/>
                  <a:pt x="741772" y="1357318"/>
                  <a:pt x="677994" y="1357318"/>
                </a:cubicBezTo>
                <a:cubicBezTo>
                  <a:pt x="615544" y="1357318"/>
                  <a:pt x="554422" y="1349425"/>
                  <a:pt x="497288" y="1333638"/>
                </a:cubicBezTo>
                <a:close/>
                <a:moveTo>
                  <a:pt x="337983" y="1265826"/>
                </a:moveTo>
                <a:lnTo>
                  <a:pt x="1018256" y="1265826"/>
                </a:lnTo>
                <a:cubicBezTo>
                  <a:pt x="990409" y="1281569"/>
                  <a:pt x="962561" y="1295998"/>
                  <a:pt x="932062" y="1307805"/>
                </a:cubicBezTo>
                <a:cubicBezTo>
                  <a:pt x="932062" y="1307805"/>
                  <a:pt x="932062" y="1307805"/>
                  <a:pt x="422852" y="1307805"/>
                </a:cubicBezTo>
                <a:cubicBezTo>
                  <a:pt x="393678" y="1295998"/>
                  <a:pt x="364505" y="1281569"/>
                  <a:pt x="337983" y="1265826"/>
                </a:cubicBezTo>
                <a:close/>
                <a:moveTo>
                  <a:pt x="242186" y="1199090"/>
                </a:moveTo>
                <a:lnTo>
                  <a:pt x="1114055" y="1199090"/>
                </a:lnTo>
                <a:cubicBezTo>
                  <a:pt x="1095476" y="1213604"/>
                  <a:pt x="1076898" y="1226799"/>
                  <a:pt x="1058319" y="1239993"/>
                </a:cubicBezTo>
                <a:cubicBezTo>
                  <a:pt x="1058319" y="1239993"/>
                  <a:pt x="1058319" y="1239993"/>
                  <a:pt x="297921" y="1239993"/>
                </a:cubicBezTo>
                <a:cubicBezTo>
                  <a:pt x="278016" y="1226799"/>
                  <a:pt x="259437" y="1213604"/>
                  <a:pt x="242186" y="1199090"/>
                </a:cubicBezTo>
                <a:close/>
                <a:moveTo>
                  <a:pt x="173297" y="1131278"/>
                </a:moveTo>
                <a:lnTo>
                  <a:pt x="1182943" y="1131278"/>
                </a:lnTo>
                <a:cubicBezTo>
                  <a:pt x="1169676" y="1146078"/>
                  <a:pt x="1156408" y="1160878"/>
                  <a:pt x="1141814" y="1174333"/>
                </a:cubicBezTo>
                <a:cubicBezTo>
                  <a:pt x="1141814" y="1174333"/>
                  <a:pt x="1141814" y="1174333"/>
                  <a:pt x="214426" y="1174333"/>
                </a:cubicBezTo>
                <a:cubicBezTo>
                  <a:pt x="199832" y="1160878"/>
                  <a:pt x="185238" y="1146078"/>
                  <a:pt x="173297" y="1131278"/>
                </a:cubicBezTo>
                <a:close/>
                <a:moveTo>
                  <a:pt x="120554" y="1065619"/>
                </a:moveTo>
                <a:lnTo>
                  <a:pt x="1236762" y="1065619"/>
                </a:lnTo>
                <a:cubicBezTo>
                  <a:pt x="1226144" y="1080132"/>
                  <a:pt x="1216853" y="1093327"/>
                  <a:pt x="1204908" y="1106521"/>
                </a:cubicBezTo>
                <a:cubicBezTo>
                  <a:pt x="1204908" y="1106521"/>
                  <a:pt x="1204908" y="1106521"/>
                  <a:pt x="151081" y="1106521"/>
                </a:cubicBezTo>
                <a:cubicBezTo>
                  <a:pt x="140463" y="1093327"/>
                  <a:pt x="129845" y="1080132"/>
                  <a:pt x="120554" y="1065619"/>
                </a:cubicBezTo>
                <a:close/>
                <a:moveTo>
                  <a:pt x="79652" y="997806"/>
                </a:moveTo>
                <a:lnTo>
                  <a:pt x="1277664" y="997806"/>
                </a:lnTo>
                <a:cubicBezTo>
                  <a:pt x="1269704" y="1012236"/>
                  <a:pt x="1261744" y="1026667"/>
                  <a:pt x="1252457" y="1039786"/>
                </a:cubicBezTo>
                <a:cubicBezTo>
                  <a:pt x="1252457" y="1039786"/>
                  <a:pt x="1252457" y="1039786"/>
                  <a:pt x="103532" y="1039786"/>
                </a:cubicBezTo>
                <a:cubicBezTo>
                  <a:pt x="95572" y="1026667"/>
                  <a:pt x="87612" y="1012236"/>
                  <a:pt x="79652" y="997806"/>
                </a:cubicBezTo>
                <a:close/>
                <a:moveTo>
                  <a:pt x="47360" y="931071"/>
                </a:moveTo>
                <a:lnTo>
                  <a:pt x="1307803" y="931071"/>
                </a:lnTo>
                <a:cubicBezTo>
                  <a:pt x="1302496" y="944265"/>
                  <a:pt x="1295862" y="958779"/>
                  <a:pt x="1289228" y="971973"/>
                </a:cubicBezTo>
                <a:cubicBezTo>
                  <a:pt x="1289228" y="971973"/>
                  <a:pt x="1289228" y="971973"/>
                  <a:pt x="65935" y="971973"/>
                </a:cubicBezTo>
                <a:cubicBezTo>
                  <a:pt x="59301" y="958779"/>
                  <a:pt x="53994" y="944265"/>
                  <a:pt x="47360" y="931071"/>
                </a:cubicBezTo>
                <a:close/>
                <a:moveTo>
                  <a:pt x="24756" y="863259"/>
                </a:moveTo>
                <a:lnTo>
                  <a:pt x="1331484" y="863259"/>
                </a:lnTo>
                <a:cubicBezTo>
                  <a:pt x="1327504" y="878059"/>
                  <a:pt x="1322197" y="892859"/>
                  <a:pt x="1316891" y="906314"/>
                </a:cubicBezTo>
                <a:cubicBezTo>
                  <a:pt x="1316891" y="906314"/>
                  <a:pt x="1316891" y="906314"/>
                  <a:pt x="38023" y="906314"/>
                </a:cubicBezTo>
                <a:cubicBezTo>
                  <a:pt x="32716" y="892859"/>
                  <a:pt x="28737" y="878059"/>
                  <a:pt x="24756" y="863259"/>
                </a:cubicBezTo>
                <a:close/>
                <a:moveTo>
                  <a:pt x="8610" y="797599"/>
                </a:moveTo>
                <a:lnTo>
                  <a:pt x="1346553" y="797599"/>
                </a:lnTo>
                <a:cubicBezTo>
                  <a:pt x="1343898" y="810793"/>
                  <a:pt x="1341243" y="825307"/>
                  <a:pt x="1338588" y="838502"/>
                </a:cubicBezTo>
                <a:cubicBezTo>
                  <a:pt x="1338588" y="838502"/>
                  <a:pt x="1338588" y="838502"/>
                  <a:pt x="17901" y="838502"/>
                </a:cubicBezTo>
                <a:cubicBezTo>
                  <a:pt x="15247" y="825307"/>
                  <a:pt x="11265" y="810793"/>
                  <a:pt x="8610" y="797599"/>
                </a:cubicBezTo>
                <a:close/>
                <a:moveTo>
                  <a:pt x="1076" y="729788"/>
                </a:moveTo>
                <a:lnTo>
                  <a:pt x="1356240" y="729788"/>
                </a:lnTo>
                <a:cubicBezTo>
                  <a:pt x="1354913" y="744218"/>
                  <a:pt x="1353586" y="758648"/>
                  <a:pt x="1350931" y="771767"/>
                </a:cubicBezTo>
                <a:cubicBezTo>
                  <a:pt x="1350931" y="771767"/>
                  <a:pt x="1350931" y="771767"/>
                  <a:pt x="6385" y="771767"/>
                </a:cubicBezTo>
                <a:cubicBezTo>
                  <a:pt x="3731" y="758648"/>
                  <a:pt x="2404" y="744218"/>
                  <a:pt x="1076" y="729788"/>
                </a:cubicBezTo>
                <a:close/>
                <a:moveTo>
                  <a:pt x="0" y="663052"/>
                </a:moveTo>
                <a:cubicBezTo>
                  <a:pt x="0" y="663052"/>
                  <a:pt x="0" y="663052"/>
                  <a:pt x="1357317" y="663052"/>
                </a:cubicBezTo>
                <a:cubicBezTo>
                  <a:pt x="1357317" y="668434"/>
                  <a:pt x="1357317" y="672470"/>
                  <a:pt x="1357317" y="677852"/>
                </a:cubicBezTo>
                <a:cubicBezTo>
                  <a:pt x="1357317" y="687271"/>
                  <a:pt x="1357317" y="696689"/>
                  <a:pt x="1357317" y="706107"/>
                </a:cubicBezTo>
                <a:cubicBezTo>
                  <a:pt x="1357317" y="706107"/>
                  <a:pt x="1357317" y="706107"/>
                  <a:pt x="0" y="706107"/>
                </a:cubicBezTo>
                <a:cubicBezTo>
                  <a:pt x="0" y="696689"/>
                  <a:pt x="0" y="687271"/>
                  <a:pt x="0" y="677852"/>
                </a:cubicBezTo>
                <a:cubicBezTo>
                  <a:pt x="0" y="672470"/>
                  <a:pt x="0" y="668434"/>
                  <a:pt x="0" y="663052"/>
                </a:cubicBezTo>
                <a:close/>
                <a:moveTo>
                  <a:pt x="3731" y="595240"/>
                </a:moveTo>
                <a:lnTo>
                  <a:pt x="1352258" y="595240"/>
                </a:lnTo>
                <a:cubicBezTo>
                  <a:pt x="1354913" y="610040"/>
                  <a:pt x="1354913" y="623495"/>
                  <a:pt x="1356240" y="638295"/>
                </a:cubicBezTo>
                <a:cubicBezTo>
                  <a:pt x="1356240" y="638295"/>
                  <a:pt x="1356240" y="638295"/>
                  <a:pt x="1076" y="638295"/>
                </a:cubicBezTo>
                <a:cubicBezTo>
                  <a:pt x="1076" y="623495"/>
                  <a:pt x="2404" y="610040"/>
                  <a:pt x="3731" y="595240"/>
                </a:cubicBezTo>
                <a:close/>
                <a:moveTo>
                  <a:pt x="15494" y="529581"/>
                </a:moveTo>
                <a:lnTo>
                  <a:pt x="1340746" y="529581"/>
                </a:lnTo>
                <a:cubicBezTo>
                  <a:pt x="1343400" y="542699"/>
                  <a:pt x="1346053" y="557129"/>
                  <a:pt x="1348706" y="571560"/>
                </a:cubicBezTo>
                <a:cubicBezTo>
                  <a:pt x="1348706" y="571560"/>
                  <a:pt x="1348706" y="571560"/>
                  <a:pt x="7534" y="571560"/>
                </a:cubicBezTo>
                <a:cubicBezTo>
                  <a:pt x="10187" y="557129"/>
                  <a:pt x="12841" y="542699"/>
                  <a:pt x="15494" y="529581"/>
                </a:cubicBezTo>
                <a:close/>
                <a:moveTo>
                  <a:pt x="34544" y="461768"/>
                </a:moveTo>
                <a:lnTo>
                  <a:pt x="1322772" y="461768"/>
                </a:lnTo>
                <a:cubicBezTo>
                  <a:pt x="1326753" y="476198"/>
                  <a:pt x="1330733" y="489317"/>
                  <a:pt x="1334713" y="503747"/>
                </a:cubicBezTo>
                <a:cubicBezTo>
                  <a:pt x="1334713" y="503747"/>
                  <a:pt x="1334713" y="503747"/>
                  <a:pt x="22604" y="503747"/>
                </a:cubicBezTo>
                <a:cubicBezTo>
                  <a:pt x="25257" y="489317"/>
                  <a:pt x="30564" y="476198"/>
                  <a:pt x="34544" y="461768"/>
                </a:cubicBezTo>
                <a:close/>
                <a:moveTo>
                  <a:pt x="60308" y="395033"/>
                </a:moveTo>
                <a:lnTo>
                  <a:pt x="1294604" y="395033"/>
                </a:lnTo>
                <a:cubicBezTo>
                  <a:pt x="1301240" y="408487"/>
                  <a:pt x="1307876" y="423288"/>
                  <a:pt x="1313185" y="438088"/>
                </a:cubicBezTo>
                <a:cubicBezTo>
                  <a:pt x="1313185" y="438088"/>
                  <a:pt x="1313185" y="438088"/>
                  <a:pt x="43055" y="438088"/>
                </a:cubicBezTo>
                <a:cubicBezTo>
                  <a:pt x="48364" y="423288"/>
                  <a:pt x="53672" y="408487"/>
                  <a:pt x="60308" y="395033"/>
                </a:cubicBezTo>
                <a:close/>
                <a:moveTo>
                  <a:pt x="97072" y="327221"/>
                </a:moveTo>
                <a:lnTo>
                  <a:pt x="1260494" y="327221"/>
                </a:lnTo>
                <a:cubicBezTo>
                  <a:pt x="1268454" y="342021"/>
                  <a:pt x="1276413" y="355476"/>
                  <a:pt x="1283046" y="370276"/>
                </a:cubicBezTo>
                <a:cubicBezTo>
                  <a:pt x="1283046" y="370276"/>
                  <a:pt x="1283046" y="370276"/>
                  <a:pt x="73193" y="370276"/>
                </a:cubicBezTo>
                <a:cubicBezTo>
                  <a:pt x="81153" y="355476"/>
                  <a:pt x="89112" y="342021"/>
                  <a:pt x="97072" y="327221"/>
                </a:cubicBezTo>
                <a:close/>
                <a:moveTo>
                  <a:pt x="143523" y="261561"/>
                </a:moveTo>
                <a:lnTo>
                  <a:pt x="1213793" y="261561"/>
                </a:lnTo>
                <a:cubicBezTo>
                  <a:pt x="1224403" y="274680"/>
                  <a:pt x="1235013" y="289110"/>
                  <a:pt x="1244297" y="303540"/>
                </a:cubicBezTo>
                <a:cubicBezTo>
                  <a:pt x="1244297" y="303540"/>
                  <a:pt x="1244297" y="303540"/>
                  <a:pt x="113020" y="303540"/>
                </a:cubicBezTo>
                <a:cubicBezTo>
                  <a:pt x="122303" y="289110"/>
                  <a:pt x="132913" y="274680"/>
                  <a:pt x="143523" y="261561"/>
                </a:cubicBezTo>
                <a:close/>
                <a:moveTo>
                  <a:pt x="202347" y="194825"/>
                </a:moveTo>
                <a:cubicBezTo>
                  <a:pt x="202347" y="194825"/>
                  <a:pt x="202347" y="194825"/>
                  <a:pt x="1153893" y="194825"/>
                </a:cubicBezTo>
                <a:cubicBezTo>
                  <a:pt x="1167165" y="208019"/>
                  <a:pt x="1180436" y="221214"/>
                  <a:pt x="1193707" y="235728"/>
                </a:cubicBezTo>
                <a:cubicBezTo>
                  <a:pt x="1193707" y="235728"/>
                  <a:pt x="1193707" y="235728"/>
                  <a:pt x="162533" y="235728"/>
                </a:cubicBezTo>
                <a:cubicBezTo>
                  <a:pt x="174478" y="221214"/>
                  <a:pt x="187749" y="208019"/>
                  <a:pt x="202347" y="194825"/>
                </a:cubicBezTo>
                <a:close/>
                <a:moveTo>
                  <a:pt x="281045" y="127014"/>
                </a:moveTo>
                <a:lnTo>
                  <a:pt x="1074944" y="127014"/>
                </a:lnTo>
                <a:cubicBezTo>
                  <a:pt x="1093530" y="140469"/>
                  <a:pt x="1110789" y="155269"/>
                  <a:pt x="1128047" y="170069"/>
                </a:cubicBezTo>
                <a:cubicBezTo>
                  <a:pt x="1128047" y="170069"/>
                  <a:pt x="1128047" y="170069"/>
                  <a:pt x="229269" y="170069"/>
                </a:cubicBezTo>
                <a:cubicBezTo>
                  <a:pt x="245200" y="155269"/>
                  <a:pt x="263786" y="140469"/>
                  <a:pt x="281045" y="127014"/>
                </a:cubicBezTo>
                <a:close/>
                <a:moveTo>
                  <a:pt x="396878" y="61354"/>
                </a:moveTo>
                <a:lnTo>
                  <a:pt x="959362" y="61354"/>
                </a:lnTo>
                <a:cubicBezTo>
                  <a:pt x="987220" y="73229"/>
                  <a:pt x="1012426" y="86423"/>
                  <a:pt x="1037631" y="102257"/>
                </a:cubicBezTo>
                <a:cubicBezTo>
                  <a:pt x="1037631" y="102257"/>
                  <a:pt x="1037631" y="102257"/>
                  <a:pt x="318608" y="102257"/>
                </a:cubicBezTo>
                <a:cubicBezTo>
                  <a:pt x="343814" y="86423"/>
                  <a:pt x="370346" y="73229"/>
                  <a:pt x="396878" y="61354"/>
                </a:cubicBezTo>
                <a:close/>
                <a:moveTo>
                  <a:pt x="677581" y="0"/>
                </a:moveTo>
                <a:cubicBezTo>
                  <a:pt x="754578" y="0"/>
                  <a:pt x="827593" y="11841"/>
                  <a:pt x="896625" y="35521"/>
                </a:cubicBezTo>
                <a:cubicBezTo>
                  <a:pt x="896625" y="35521"/>
                  <a:pt x="896625" y="35521"/>
                  <a:pt x="458538" y="35521"/>
                </a:cubicBezTo>
                <a:cubicBezTo>
                  <a:pt x="527570" y="11841"/>
                  <a:pt x="601912" y="0"/>
                  <a:pt x="677581" y="0"/>
                </a:cubicBezTo>
                <a:close/>
              </a:path>
            </a:pathLst>
          </a:custGeom>
          <a:gradFill flip="none" rotWithShape="1">
            <a:gsLst>
              <a:gs pos="0">
                <a:srgbClr val="6DAECC">
                  <a:alpha val="34000"/>
                </a:srgbClr>
              </a:gs>
              <a:gs pos="76000">
                <a:srgbClr val="6DAECC">
                  <a:alpha val="3000"/>
                </a:srgbClr>
              </a:gs>
            </a:gsLst>
            <a:lin ang="0" scaled="1"/>
          </a:gradFill>
          <a:ln/>
        </p:spPr>
      </p:sp>
      <p:sp>
        <p:nvSpPr>
          <p:cNvPr id="3" name="Text 1"/>
          <p:cNvSpPr/>
          <p:nvPr/>
        </p:nvSpPr>
        <p:spPr>
          <a:xfrm rot="1800000">
            <a:off x="367916" y="1062304"/>
            <a:ext cx="1357317" cy="1357318"/>
          </a:xfrm>
          <a:prstGeom prst="rect">
            <a:avLst/>
          </a:prstGeom>
          <a:noFill/>
          <a:ln/>
        </p:spPr>
        <p:txBody>
          <a:bodyPr wrap="square" lIns="45720" tIns="91440" rIns="91440" bIns="45720" rtlCol="0" anchor="t"/>
          <a:lstStyle/>
          <a:p>
            <a:pPr marL="0" indent="0">
              <a:lnSpc>
                <a:spcPct val="100000"/>
              </a:lnSpc>
              <a:buNone/>
            </a:pPr>
            <a:endParaRPr lang="en-US" sz="1600" dirty="0"/>
          </a:p>
        </p:txBody>
      </p:sp>
      <p:sp>
        <p:nvSpPr>
          <p:cNvPr id="4" name="Shape 2"/>
          <p:cNvSpPr/>
          <p:nvPr/>
        </p:nvSpPr>
        <p:spPr>
          <a:xfrm>
            <a:off x="5593715" y="0"/>
            <a:ext cx="6598285" cy="6853555"/>
          </a:xfrm>
          <a:custGeom>
            <a:avLst/>
            <a:gdLst/>
            <a:ahLst/>
            <a:cxnLst/>
            <a:rect l="l" t="t" r="r" b="b"/>
            <a:pathLst>
              <a:path w="6598285" h="6853555">
                <a:moveTo>
                  <a:pt x="1058425" y="0"/>
                </a:moveTo>
                <a:lnTo>
                  <a:pt x="6598285" y="0"/>
                </a:lnTo>
                <a:lnTo>
                  <a:pt x="6598285" y="6853555"/>
                </a:lnTo>
                <a:lnTo>
                  <a:pt x="1136835" y="6853555"/>
                </a:lnTo>
                <a:lnTo>
                  <a:pt x="1008283" y="6678901"/>
                </a:lnTo>
                <a:cubicBezTo>
                  <a:pt x="378388" y="5780658"/>
                  <a:pt x="0" y="4629089"/>
                  <a:pt x="0" y="3373514"/>
                </a:cubicBezTo>
                <a:cubicBezTo>
                  <a:pt x="0" y="2117938"/>
                  <a:pt x="378387" y="966368"/>
                  <a:pt x="1008281" y="68125"/>
                </a:cubicBezTo>
                <a:close/>
              </a:path>
            </a:pathLst>
          </a:custGeom>
          <a:solidFill>
            <a:srgbClr val="6DAECC"/>
          </a:solidFill>
          <a:ln/>
        </p:spPr>
      </p:sp>
      <p:sp>
        <p:nvSpPr>
          <p:cNvPr id="5" name="Text 3"/>
          <p:cNvSpPr/>
          <p:nvPr/>
        </p:nvSpPr>
        <p:spPr>
          <a:xfrm>
            <a:off x="5593715" y="0"/>
            <a:ext cx="6598285" cy="685355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 name="Shape 4"/>
          <p:cNvSpPr/>
          <p:nvPr/>
        </p:nvSpPr>
        <p:spPr>
          <a:xfrm>
            <a:off x="732155" y="1543050"/>
            <a:ext cx="10728325" cy="4410075"/>
          </a:xfrm>
          <a:prstGeom prst="roundRect">
            <a:avLst>
              <a:gd name="adj" fmla="val 0"/>
            </a:avLst>
          </a:prstGeom>
          <a:solidFill>
            <a:srgbClr val="FFFFFF"/>
          </a:solidFill>
          <a:ln w="19050">
            <a:solidFill>
              <a:srgbClr val="D9D9D9"/>
            </a:solidFill>
            <a:prstDash val="solid"/>
          </a:ln>
          <a:effectLst>
            <a:outerShdw blurRad="266700" dist="76200" dir="2700000" algn="bl" rotWithShape="0">
              <a:srgbClr val="017ED5">
                <a:alpha val="40000"/>
              </a:srgbClr>
            </a:outerShdw>
          </a:effectLst>
        </p:spPr>
      </p:sp>
      <p:sp>
        <p:nvSpPr>
          <p:cNvPr id="7" name="Text 5"/>
          <p:cNvSpPr/>
          <p:nvPr/>
        </p:nvSpPr>
        <p:spPr>
          <a:xfrm>
            <a:off x="732155" y="1543050"/>
            <a:ext cx="10728325" cy="4410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 name="Shape 6"/>
          <p:cNvSpPr/>
          <p:nvPr/>
        </p:nvSpPr>
        <p:spPr>
          <a:xfrm>
            <a:off x="1043305" y="4949190"/>
            <a:ext cx="631190" cy="626745"/>
          </a:xfrm>
          <a:prstGeom prst="ellipse">
            <a:avLst/>
          </a:prstGeom>
          <a:solidFill>
            <a:srgbClr val="017ED5">
              <a:alpha val="5098"/>
            </a:srgbClr>
          </a:solidFill>
          <a:ln/>
        </p:spPr>
      </p:sp>
      <p:sp>
        <p:nvSpPr>
          <p:cNvPr id="9" name="Text 7"/>
          <p:cNvSpPr/>
          <p:nvPr/>
        </p:nvSpPr>
        <p:spPr>
          <a:xfrm>
            <a:off x="1043305" y="4949190"/>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0" name="Shape 8"/>
          <p:cNvSpPr/>
          <p:nvPr/>
        </p:nvSpPr>
        <p:spPr>
          <a:xfrm>
            <a:off x="1123897" y="5029214"/>
            <a:ext cx="470007" cy="466697"/>
          </a:xfrm>
          <a:prstGeom prst="ellipse">
            <a:avLst/>
          </a:prstGeom>
          <a:solidFill>
            <a:srgbClr val="6DAECC">
              <a:alpha val="18039"/>
            </a:srgbClr>
          </a:solidFill>
          <a:ln/>
        </p:spPr>
      </p:sp>
      <p:sp>
        <p:nvSpPr>
          <p:cNvPr id="11" name="Text 9"/>
          <p:cNvSpPr/>
          <p:nvPr/>
        </p:nvSpPr>
        <p:spPr>
          <a:xfrm>
            <a:off x="1123897" y="5029214"/>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2" name="Shape 10"/>
          <p:cNvSpPr/>
          <p:nvPr/>
        </p:nvSpPr>
        <p:spPr>
          <a:xfrm>
            <a:off x="1198996" y="5103784"/>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13" name="Text 11"/>
          <p:cNvSpPr/>
          <p:nvPr/>
        </p:nvSpPr>
        <p:spPr>
          <a:xfrm>
            <a:off x="1198996" y="5103784"/>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4" name="Shape 12"/>
          <p:cNvSpPr/>
          <p:nvPr/>
        </p:nvSpPr>
        <p:spPr>
          <a:xfrm flipH="1">
            <a:off x="185293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5" name="Text 13"/>
          <p:cNvSpPr/>
          <p:nvPr/>
        </p:nvSpPr>
        <p:spPr>
          <a:xfrm>
            <a:off x="185293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6" name="Shape 14"/>
          <p:cNvSpPr/>
          <p:nvPr/>
        </p:nvSpPr>
        <p:spPr>
          <a:xfrm flipH="1">
            <a:off x="205052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7" name="Text 15"/>
          <p:cNvSpPr/>
          <p:nvPr/>
        </p:nvSpPr>
        <p:spPr>
          <a:xfrm>
            <a:off x="205052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8" name="Shape 16"/>
          <p:cNvSpPr/>
          <p:nvPr/>
        </p:nvSpPr>
        <p:spPr>
          <a:xfrm flipH="1">
            <a:off x="2248114"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19" name="Text 17"/>
          <p:cNvSpPr/>
          <p:nvPr/>
        </p:nvSpPr>
        <p:spPr>
          <a:xfrm>
            <a:off x="2248114"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0" name="Shape 18"/>
          <p:cNvSpPr/>
          <p:nvPr/>
        </p:nvSpPr>
        <p:spPr>
          <a:xfrm flipH="1">
            <a:off x="2445706"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1" name="Text 19"/>
          <p:cNvSpPr/>
          <p:nvPr/>
        </p:nvSpPr>
        <p:spPr>
          <a:xfrm>
            <a:off x="2445706"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2" name="Shape 20"/>
          <p:cNvSpPr/>
          <p:nvPr/>
        </p:nvSpPr>
        <p:spPr>
          <a:xfrm flipH="1">
            <a:off x="2643298"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3" name="Text 21"/>
          <p:cNvSpPr/>
          <p:nvPr/>
        </p:nvSpPr>
        <p:spPr>
          <a:xfrm>
            <a:off x="2643298"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4" name="Shape 22"/>
          <p:cNvSpPr/>
          <p:nvPr/>
        </p:nvSpPr>
        <p:spPr>
          <a:xfrm flipH="1">
            <a:off x="2840890"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5" name="Text 23"/>
          <p:cNvSpPr/>
          <p:nvPr/>
        </p:nvSpPr>
        <p:spPr>
          <a:xfrm>
            <a:off x="2840890"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6" name="Shape 24"/>
          <p:cNvSpPr/>
          <p:nvPr/>
        </p:nvSpPr>
        <p:spPr>
          <a:xfrm flipH="1">
            <a:off x="3038482"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7" name="Text 25"/>
          <p:cNvSpPr/>
          <p:nvPr/>
        </p:nvSpPr>
        <p:spPr>
          <a:xfrm>
            <a:off x="3038482"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28" name="Shape 26"/>
          <p:cNvSpPr/>
          <p:nvPr/>
        </p:nvSpPr>
        <p:spPr>
          <a:xfrm flipH="1">
            <a:off x="3236071" y="502920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29" name="Text 27"/>
          <p:cNvSpPr/>
          <p:nvPr/>
        </p:nvSpPr>
        <p:spPr>
          <a:xfrm>
            <a:off x="3236071" y="502920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0" name="Text 28"/>
          <p:cNvSpPr/>
          <p:nvPr/>
        </p:nvSpPr>
        <p:spPr>
          <a:xfrm>
            <a:off x="1512570" y="191198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软件安装与配置</a:t>
            </a:r>
            <a:endParaRPr lang="en-US" sz="1600" dirty="0"/>
          </a:p>
        </p:txBody>
      </p:sp>
      <p:sp>
        <p:nvSpPr>
          <p:cNvPr id="31" name="Text 29"/>
          <p:cNvSpPr/>
          <p:nvPr/>
        </p:nvSpPr>
        <p:spPr>
          <a:xfrm>
            <a:off x="1515110" y="2399665"/>
            <a:ext cx="2301875" cy="2251075"/>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软件运维的首要任务是软件的安装与配置。在传统运维中，运维人员需要手动安装操作系统、应用程序，并进行复杂的配置。例如，安装数据库软件时，需要设置数据库参数、用户权限等，以确保软件能够正常运行。</a:t>
            </a:r>
            <a:endParaRPr lang="en-US" sz="1600" dirty="0"/>
          </a:p>
        </p:txBody>
      </p:sp>
      <p:sp>
        <p:nvSpPr>
          <p:cNvPr id="32" name="Shape 30"/>
          <p:cNvSpPr/>
          <p:nvPr/>
        </p:nvSpPr>
        <p:spPr>
          <a:xfrm flipH="1">
            <a:off x="508508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3" name="Text 31"/>
          <p:cNvSpPr/>
          <p:nvPr/>
        </p:nvSpPr>
        <p:spPr>
          <a:xfrm>
            <a:off x="508508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4" name="Shape 32"/>
          <p:cNvSpPr/>
          <p:nvPr/>
        </p:nvSpPr>
        <p:spPr>
          <a:xfrm flipH="1">
            <a:off x="528267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5" name="Text 33"/>
          <p:cNvSpPr/>
          <p:nvPr/>
        </p:nvSpPr>
        <p:spPr>
          <a:xfrm>
            <a:off x="528267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6" name="Shape 34"/>
          <p:cNvSpPr/>
          <p:nvPr/>
        </p:nvSpPr>
        <p:spPr>
          <a:xfrm flipH="1">
            <a:off x="5480264"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7" name="Text 35"/>
          <p:cNvSpPr/>
          <p:nvPr/>
        </p:nvSpPr>
        <p:spPr>
          <a:xfrm>
            <a:off x="5480264"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38" name="Shape 36"/>
          <p:cNvSpPr/>
          <p:nvPr/>
        </p:nvSpPr>
        <p:spPr>
          <a:xfrm flipH="1">
            <a:off x="5677856"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39" name="Text 37"/>
          <p:cNvSpPr/>
          <p:nvPr/>
        </p:nvSpPr>
        <p:spPr>
          <a:xfrm>
            <a:off x="5677856"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0" name="Shape 38"/>
          <p:cNvSpPr/>
          <p:nvPr/>
        </p:nvSpPr>
        <p:spPr>
          <a:xfrm flipH="1">
            <a:off x="5875448"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1" name="Text 39"/>
          <p:cNvSpPr/>
          <p:nvPr/>
        </p:nvSpPr>
        <p:spPr>
          <a:xfrm>
            <a:off x="5875448"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2" name="Shape 40"/>
          <p:cNvSpPr/>
          <p:nvPr/>
        </p:nvSpPr>
        <p:spPr>
          <a:xfrm flipH="1">
            <a:off x="6073040"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3" name="Text 41"/>
          <p:cNvSpPr/>
          <p:nvPr/>
        </p:nvSpPr>
        <p:spPr>
          <a:xfrm>
            <a:off x="6073040"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4" name="Shape 42"/>
          <p:cNvSpPr/>
          <p:nvPr/>
        </p:nvSpPr>
        <p:spPr>
          <a:xfrm flipH="1">
            <a:off x="6270632"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5" name="Text 43"/>
          <p:cNvSpPr/>
          <p:nvPr/>
        </p:nvSpPr>
        <p:spPr>
          <a:xfrm>
            <a:off x="6270632"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6" name="Shape 44"/>
          <p:cNvSpPr/>
          <p:nvPr/>
        </p:nvSpPr>
        <p:spPr>
          <a:xfrm flipH="1">
            <a:off x="6468221" y="500253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47" name="Text 45"/>
          <p:cNvSpPr/>
          <p:nvPr/>
        </p:nvSpPr>
        <p:spPr>
          <a:xfrm>
            <a:off x="6468221" y="500253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48" name="Text 46"/>
          <p:cNvSpPr/>
          <p:nvPr/>
        </p:nvSpPr>
        <p:spPr>
          <a:xfrm>
            <a:off x="4693920" y="188531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软件更新与补丁管理</a:t>
            </a:r>
            <a:endParaRPr lang="en-US" sz="1600" dirty="0"/>
          </a:p>
        </p:txBody>
      </p:sp>
      <p:sp>
        <p:nvSpPr>
          <p:cNvPr id="49" name="Text 47"/>
          <p:cNvSpPr/>
          <p:nvPr/>
        </p:nvSpPr>
        <p:spPr>
          <a:xfrm>
            <a:off x="4747260" y="2372995"/>
            <a:ext cx="2301875" cy="2532459"/>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软件更新与补丁管理是软件运维的重要环节。运维人员需要定期检查软件厂商发布的更新和补丁，及时进行安装和部署。例如，操作系统补丁可以修复安全漏洞，提高系统安全性；应用程序更新可以增加新功能，提升用户体验。</a:t>
            </a:r>
            <a:endParaRPr lang="en-US" sz="1600" dirty="0"/>
          </a:p>
        </p:txBody>
      </p:sp>
      <p:sp>
        <p:nvSpPr>
          <p:cNvPr id="50" name="Shape 48"/>
          <p:cNvSpPr/>
          <p:nvPr/>
        </p:nvSpPr>
        <p:spPr>
          <a:xfrm flipH="1">
            <a:off x="840232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1" name="Text 49"/>
          <p:cNvSpPr/>
          <p:nvPr/>
        </p:nvSpPr>
        <p:spPr>
          <a:xfrm>
            <a:off x="840232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2" name="Shape 50"/>
          <p:cNvSpPr/>
          <p:nvPr/>
        </p:nvSpPr>
        <p:spPr>
          <a:xfrm flipH="1">
            <a:off x="859991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3" name="Text 51"/>
          <p:cNvSpPr/>
          <p:nvPr/>
        </p:nvSpPr>
        <p:spPr>
          <a:xfrm>
            <a:off x="859991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4" name="Shape 52"/>
          <p:cNvSpPr/>
          <p:nvPr/>
        </p:nvSpPr>
        <p:spPr>
          <a:xfrm flipH="1">
            <a:off x="8797504"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5" name="Text 53"/>
          <p:cNvSpPr/>
          <p:nvPr/>
        </p:nvSpPr>
        <p:spPr>
          <a:xfrm>
            <a:off x="8797504"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6" name="Shape 54"/>
          <p:cNvSpPr/>
          <p:nvPr/>
        </p:nvSpPr>
        <p:spPr>
          <a:xfrm flipH="1">
            <a:off x="8995096"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7" name="Text 55"/>
          <p:cNvSpPr/>
          <p:nvPr/>
        </p:nvSpPr>
        <p:spPr>
          <a:xfrm>
            <a:off x="8995096"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8" name="Shape 56"/>
          <p:cNvSpPr/>
          <p:nvPr/>
        </p:nvSpPr>
        <p:spPr>
          <a:xfrm flipH="1">
            <a:off x="9192688"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59" name="Text 57"/>
          <p:cNvSpPr/>
          <p:nvPr/>
        </p:nvSpPr>
        <p:spPr>
          <a:xfrm>
            <a:off x="9192688"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0" name="Shape 58"/>
          <p:cNvSpPr/>
          <p:nvPr/>
        </p:nvSpPr>
        <p:spPr>
          <a:xfrm flipH="1">
            <a:off x="9390280"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1" name="Text 59"/>
          <p:cNvSpPr/>
          <p:nvPr/>
        </p:nvSpPr>
        <p:spPr>
          <a:xfrm>
            <a:off x="9390280"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2" name="Shape 60"/>
          <p:cNvSpPr/>
          <p:nvPr/>
        </p:nvSpPr>
        <p:spPr>
          <a:xfrm flipH="1">
            <a:off x="9587872"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3" name="Text 61"/>
          <p:cNvSpPr/>
          <p:nvPr/>
        </p:nvSpPr>
        <p:spPr>
          <a:xfrm>
            <a:off x="9587872"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4" name="Shape 62"/>
          <p:cNvSpPr/>
          <p:nvPr/>
        </p:nvSpPr>
        <p:spPr>
          <a:xfrm flipH="1">
            <a:off x="9785461" y="4963160"/>
            <a:ext cx="185309" cy="280670"/>
          </a:xfrm>
          <a:custGeom>
            <a:avLst/>
            <a:gdLst/>
            <a:ahLst/>
            <a:cxnLst/>
            <a:rect l="l" t="t" r="r" b="b"/>
            <a:pathLst>
              <a:path w="185309" h="280670">
                <a:moveTo>
                  <a:pt x="151177" y="212934"/>
                </a:moveTo>
                <a:cubicBezTo>
                  <a:pt x="170027" y="212934"/>
                  <a:pt x="185309" y="228097"/>
                  <a:pt x="185309" y="246802"/>
                </a:cubicBezTo>
                <a:cubicBezTo>
                  <a:pt x="185309" y="265507"/>
                  <a:pt x="170027" y="280670"/>
                  <a:pt x="151177" y="280670"/>
                </a:cubicBezTo>
                <a:cubicBezTo>
                  <a:pt x="132327" y="280670"/>
                  <a:pt x="117045" y="265507"/>
                  <a:pt x="117045" y="246802"/>
                </a:cubicBezTo>
                <a:cubicBezTo>
                  <a:pt x="117045" y="228097"/>
                  <a:pt x="132327" y="212934"/>
                  <a:pt x="151177" y="212934"/>
                </a:cubicBezTo>
                <a:close/>
                <a:moveTo>
                  <a:pt x="92621" y="159692"/>
                </a:moveTo>
                <a:cubicBezTo>
                  <a:pt x="111481" y="159692"/>
                  <a:pt x="126769" y="174855"/>
                  <a:pt x="126769" y="193560"/>
                </a:cubicBezTo>
                <a:cubicBezTo>
                  <a:pt x="126769" y="212265"/>
                  <a:pt x="111481" y="227428"/>
                  <a:pt x="92621" y="227428"/>
                </a:cubicBezTo>
                <a:cubicBezTo>
                  <a:pt x="73762" y="227428"/>
                  <a:pt x="58473" y="212265"/>
                  <a:pt x="58473" y="193560"/>
                </a:cubicBezTo>
                <a:cubicBezTo>
                  <a:pt x="58473" y="174855"/>
                  <a:pt x="73762" y="159692"/>
                  <a:pt x="92621" y="159692"/>
                </a:cubicBezTo>
                <a:close/>
                <a:moveTo>
                  <a:pt x="34132" y="106451"/>
                </a:moveTo>
                <a:cubicBezTo>
                  <a:pt x="52982" y="106451"/>
                  <a:pt x="68263" y="121614"/>
                  <a:pt x="68263" y="140319"/>
                </a:cubicBezTo>
                <a:cubicBezTo>
                  <a:pt x="68263" y="159023"/>
                  <a:pt x="52982" y="174186"/>
                  <a:pt x="34132" y="174186"/>
                </a:cubicBezTo>
                <a:cubicBezTo>
                  <a:pt x="15281" y="174186"/>
                  <a:pt x="0" y="159023"/>
                  <a:pt x="0" y="140319"/>
                </a:cubicBezTo>
                <a:cubicBezTo>
                  <a:pt x="0" y="121614"/>
                  <a:pt x="15281" y="106451"/>
                  <a:pt x="34132" y="106451"/>
                </a:cubicBezTo>
                <a:close/>
                <a:moveTo>
                  <a:pt x="92621" y="53242"/>
                </a:moveTo>
                <a:cubicBezTo>
                  <a:pt x="111481" y="53242"/>
                  <a:pt x="126769" y="68412"/>
                  <a:pt x="126769" y="87126"/>
                </a:cubicBezTo>
                <a:cubicBezTo>
                  <a:pt x="126769" y="105839"/>
                  <a:pt x="111481" y="121010"/>
                  <a:pt x="92621" y="121010"/>
                </a:cubicBezTo>
                <a:cubicBezTo>
                  <a:pt x="73762" y="121010"/>
                  <a:pt x="58473" y="105839"/>
                  <a:pt x="58473" y="87126"/>
                </a:cubicBezTo>
                <a:cubicBezTo>
                  <a:pt x="58473" y="68412"/>
                  <a:pt x="73762" y="53242"/>
                  <a:pt x="92621" y="53242"/>
                </a:cubicBezTo>
                <a:close/>
                <a:moveTo>
                  <a:pt x="151177" y="0"/>
                </a:moveTo>
                <a:cubicBezTo>
                  <a:pt x="170027" y="0"/>
                  <a:pt x="185309" y="15171"/>
                  <a:pt x="185309" y="33884"/>
                </a:cubicBezTo>
                <a:cubicBezTo>
                  <a:pt x="185309" y="52598"/>
                  <a:pt x="170027" y="67768"/>
                  <a:pt x="151177" y="67768"/>
                </a:cubicBezTo>
                <a:cubicBezTo>
                  <a:pt x="132327" y="67768"/>
                  <a:pt x="117045" y="52598"/>
                  <a:pt x="117045" y="33884"/>
                </a:cubicBezTo>
                <a:cubicBezTo>
                  <a:pt x="117045" y="15171"/>
                  <a:pt x="132327" y="0"/>
                  <a:pt x="151177" y="0"/>
                </a:cubicBezTo>
                <a:close/>
              </a:path>
            </a:pathLst>
          </a:custGeom>
          <a:gradFill flip="none" rotWithShape="1">
            <a:gsLst>
              <a:gs pos="0">
                <a:srgbClr val="3D8AAE"/>
              </a:gs>
              <a:gs pos="100000">
                <a:srgbClr val="255A79"/>
              </a:gs>
            </a:gsLst>
            <a:lin ang="0" scaled="1"/>
          </a:gradFill>
          <a:ln/>
        </p:spPr>
      </p:sp>
      <p:sp>
        <p:nvSpPr>
          <p:cNvPr id="65" name="Text 63"/>
          <p:cNvSpPr/>
          <p:nvPr/>
        </p:nvSpPr>
        <p:spPr>
          <a:xfrm>
            <a:off x="9785461" y="4963160"/>
            <a:ext cx="185309" cy="2806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66" name="Text 64"/>
          <p:cNvSpPr/>
          <p:nvPr/>
        </p:nvSpPr>
        <p:spPr>
          <a:xfrm>
            <a:off x="8061960" y="1845945"/>
            <a:ext cx="3122930"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软件故障处理</a:t>
            </a:r>
            <a:endParaRPr lang="en-US" sz="1600" dirty="0"/>
          </a:p>
        </p:txBody>
      </p:sp>
      <p:sp>
        <p:nvSpPr>
          <p:cNvPr id="67" name="Text 65"/>
          <p:cNvSpPr/>
          <p:nvPr/>
        </p:nvSpPr>
        <p:spPr>
          <a:xfrm>
            <a:off x="8064500" y="2333625"/>
            <a:ext cx="2301875" cy="1969691"/>
          </a:xfrm>
          <a:prstGeom prst="rect">
            <a:avLst/>
          </a:prstGeom>
          <a:noFill/>
          <a:ln/>
        </p:spPr>
        <p:txBody>
          <a:bodyPr wrap="square" lIns="0" tIns="0" rIns="0" bIns="0" rtlCol="0" anchor="t">
            <a:spAutoFit/>
          </a:bodyPr>
          <a:lstStyle/>
          <a:p>
            <a:pPr marL="0" indent="0" algn="just">
              <a:lnSpc>
                <a:spcPct val="120000"/>
              </a:lnSpc>
              <a:buNone/>
            </a:pPr>
            <a:r>
              <a:rPr lang="en-US" sz="1400" dirty="0">
                <a:solidFill>
                  <a:srgbClr val="2B2F36"/>
                </a:solidFill>
                <a:latin typeface="MiSans" pitchFamily="34" charset="0"/>
                <a:ea typeface="MiSans" pitchFamily="34" charset="-122"/>
                <a:cs typeface="MiSans" pitchFamily="34" charset="-120"/>
              </a:rPr>
              <a:t>当软件出现故障时，运维人员需要迅速进行处理。传统运维中，故障处理主要依赖于经验和技术知识。例如，应用程序出现崩溃时，可以通过查看日志文件、重启服务等方式解决问题。</a:t>
            </a:r>
            <a:endParaRPr lang="en-US" sz="1600" dirty="0"/>
          </a:p>
        </p:txBody>
      </p:sp>
      <p:sp>
        <p:nvSpPr>
          <p:cNvPr id="68" name="Shape 66"/>
          <p:cNvSpPr/>
          <p:nvPr/>
        </p:nvSpPr>
        <p:spPr>
          <a:xfrm>
            <a:off x="422910" y="6374130"/>
            <a:ext cx="215900" cy="215900"/>
          </a:xfrm>
          <a:prstGeom prst="roundRect">
            <a:avLst>
              <a:gd name="adj" fmla="val 50000"/>
            </a:avLst>
          </a:prstGeom>
          <a:solidFill>
            <a:srgbClr val="6DAECC"/>
          </a:solidFill>
          <a:ln/>
        </p:spPr>
      </p:sp>
      <p:sp>
        <p:nvSpPr>
          <p:cNvPr id="69" name="Text 67"/>
          <p:cNvSpPr/>
          <p:nvPr/>
        </p:nvSpPr>
        <p:spPr>
          <a:xfrm>
            <a:off x="422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0" name="Shape 68"/>
          <p:cNvSpPr/>
          <p:nvPr/>
        </p:nvSpPr>
        <p:spPr>
          <a:xfrm>
            <a:off x="549910" y="6374130"/>
            <a:ext cx="215900" cy="215900"/>
          </a:xfrm>
          <a:prstGeom prst="roundRect">
            <a:avLst>
              <a:gd name="adj" fmla="val 50000"/>
            </a:avLst>
          </a:prstGeom>
          <a:solidFill>
            <a:srgbClr val="000000">
              <a:alpha val="0"/>
            </a:srgbClr>
          </a:solidFill>
          <a:ln w="19050">
            <a:solidFill>
              <a:srgbClr val="6DAECC"/>
            </a:solidFill>
            <a:prstDash val="solid"/>
          </a:ln>
        </p:spPr>
      </p:sp>
      <p:sp>
        <p:nvSpPr>
          <p:cNvPr id="71" name="Text 69"/>
          <p:cNvSpPr/>
          <p:nvPr/>
        </p:nvSpPr>
        <p:spPr>
          <a:xfrm>
            <a:off x="549910" y="6374130"/>
            <a:ext cx="215900" cy="2159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2" name="Shape 70"/>
          <p:cNvSpPr/>
          <p:nvPr/>
        </p:nvSpPr>
        <p:spPr>
          <a:xfrm>
            <a:off x="4180840" y="4848225"/>
            <a:ext cx="631190" cy="626745"/>
          </a:xfrm>
          <a:prstGeom prst="ellipse">
            <a:avLst/>
          </a:prstGeom>
          <a:solidFill>
            <a:srgbClr val="017ED5">
              <a:alpha val="5098"/>
            </a:srgbClr>
          </a:solidFill>
          <a:ln/>
        </p:spPr>
      </p:sp>
      <p:sp>
        <p:nvSpPr>
          <p:cNvPr id="73" name="Text 71"/>
          <p:cNvSpPr/>
          <p:nvPr/>
        </p:nvSpPr>
        <p:spPr>
          <a:xfrm>
            <a:off x="4180840" y="484822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4" name="Shape 72"/>
          <p:cNvSpPr/>
          <p:nvPr/>
        </p:nvSpPr>
        <p:spPr>
          <a:xfrm>
            <a:off x="4261432" y="4928249"/>
            <a:ext cx="470007" cy="466697"/>
          </a:xfrm>
          <a:prstGeom prst="ellipse">
            <a:avLst/>
          </a:prstGeom>
          <a:solidFill>
            <a:srgbClr val="6DAECC">
              <a:alpha val="18039"/>
            </a:srgbClr>
          </a:solidFill>
          <a:ln/>
        </p:spPr>
      </p:sp>
      <p:sp>
        <p:nvSpPr>
          <p:cNvPr id="75" name="Text 73"/>
          <p:cNvSpPr/>
          <p:nvPr/>
        </p:nvSpPr>
        <p:spPr>
          <a:xfrm>
            <a:off x="4261432" y="492824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6" name="Shape 74"/>
          <p:cNvSpPr/>
          <p:nvPr/>
        </p:nvSpPr>
        <p:spPr>
          <a:xfrm>
            <a:off x="4336531" y="500281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77" name="Text 75"/>
          <p:cNvSpPr/>
          <p:nvPr/>
        </p:nvSpPr>
        <p:spPr>
          <a:xfrm>
            <a:off x="4336531" y="500281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8" name="Shape 76"/>
          <p:cNvSpPr/>
          <p:nvPr/>
        </p:nvSpPr>
        <p:spPr>
          <a:xfrm>
            <a:off x="7498080" y="4838065"/>
            <a:ext cx="631190" cy="626745"/>
          </a:xfrm>
          <a:prstGeom prst="ellipse">
            <a:avLst/>
          </a:prstGeom>
          <a:solidFill>
            <a:srgbClr val="017ED5">
              <a:alpha val="5098"/>
            </a:srgbClr>
          </a:solidFill>
          <a:ln/>
        </p:spPr>
      </p:sp>
      <p:sp>
        <p:nvSpPr>
          <p:cNvPr id="79" name="Text 77"/>
          <p:cNvSpPr/>
          <p:nvPr/>
        </p:nvSpPr>
        <p:spPr>
          <a:xfrm>
            <a:off x="7498080" y="4838065"/>
            <a:ext cx="631190" cy="62674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0" name="Shape 78"/>
          <p:cNvSpPr/>
          <p:nvPr/>
        </p:nvSpPr>
        <p:spPr>
          <a:xfrm>
            <a:off x="7578672" y="4918089"/>
            <a:ext cx="470007" cy="466697"/>
          </a:xfrm>
          <a:prstGeom prst="ellipse">
            <a:avLst/>
          </a:prstGeom>
          <a:solidFill>
            <a:srgbClr val="6DAECC">
              <a:alpha val="18039"/>
            </a:srgbClr>
          </a:solidFill>
          <a:ln/>
        </p:spPr>
      </p:sp>
      <p:sp>
        <p:nvSpPr>
          <p:cNvPr id="81" name="Text 79"/>
          <p:cNvSpPr/>
          <p:nvPr/>
        </p:nvSpPr>
        <p:spPr>
          <a:xfrm>
            <a:off x="7578672" y="4918089"/>
            <a:ext cx="470007" cy="466697"/>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2" name="Shape 80"/>
          <p:cNvSpPr/>
          <p:nvPr/>
        </p:nvSpPr>
        <p:spPr>
          <a:xfrm>
            <a:off x="7653771" y="4992659"/>
            <a:ext cx="319808" cy="317556"/>
          </a:xfrm>
          <a:prstGeom prst="ellipse">
            <a:avLst/>
          </a:prstGeom>
          <a:solidFill>
            <a:srgbClr val="FFFFFF"/>
          </a:solidFill>
          <a:ln/>
          <a:effectLst>
            <a:outerShdw blurRad="63500" dist="63500" dir="2700000" algn="bl" rotWithShape="0">
              <a:srgbClr val="017ED5">
                <a:alpha val="40000"/>
              </a:srgbClr>
            </a:outerShdw>
          </a:effectLst>
        </p:spPr>
      </p:sp>
      <p:sp>
        <p:nvSpPr>
          <p:cNvPr id="83" name="Text 81"/>
          <p:cNvSpPr/>
          <p:nvPr/>
        </p:nvSpPr>
        <p:spPr>
          <a:xfrm>
            <a:off x="7653771" y="4992659"/>
            <a:ext cx="319808" cy="317556"/>
          </a:xfrm>
          <a:prstGeom prst="rect">
            <a:avLst/>
          </a:prstGeom>
          <a:noFill/>
          <a:ln/>
        </p:spPr>
        <p:txBody>
          <a:bodyPr wrap="square" lIns="45720" tIns="91440" rIns="91440" bIns="45720" rtlCol="0" anchor="ctr"/>
          <a:lstStyle/>
          <a:p>
            <a:pPr marL="0" indent="0">
              <a:lnSpc>
                <a:spcPct val="100000"/>
              </a:lnSpc>
              <a:buNone/>
            </a:pPr>
            <a:endParaRPr lang="en-US" sz="1600" dirty="0"/>
          </a:p>
        </p:txBody>
      </p:sp>
      <p:pic>
        <p:nvPicPr>
          <p:cNvPr id="84" name="Image 0" descr="https://test-kimi-img.moonshot.cn/pub/slides/slides_tmpl/image/25-05-30-10:48:57-d0shp6c75iks832je44g.png"/>
          <p:cNvPicPr>
            <a:picLocks noChangeAspect="1"/>
          </p:cNvPicPr>
          <p:nvPr/>
        </p:nvPicPr>
        <p:blipFill>
          <a:blip r:embed="rId3"/>
          <a:stretch>
            <a:fillRect/>
          </a:stretch>
        </p:blipFill>
        <p:spPr>
          <a:xfrm>
            <a:off x="1302385" y="2070735"/>
            <a:ext cx="18415" cy="2688590"/>
          </a:xfrm>
          <a:prstGeom prst="rect">
            <a:avLst/>
          </a:prstGeom>
        </p:spPr>
      </p:pic>
      <p:pic>
        <p:nvPicPr>
          <p:cNvPr id="85" name="Image 1" descr="https://test-kimi-img.moonshot.cn/pub/slides/slides_tmpl/image/25-05-30-10:48:57-d0shp6c75iks832je44g.png"/>
          <p:cNvPicPr>
            <a:picLocks noChangeAspect="1"/>
          </p:cNvPicPr>
          <p:nvPr/>
        </p:nvPicPr>
        <p:blipFill>
          <a:blip r:embed="rId3"/>
          <a:stretch>
            <a:fillRect/>
          </a:stretch>
        </p:blipFill>
        <p:spPr>
          <a:xfrm>
            <a:off x="4491355" y="2070735"/>
            <a:ext cx="18415" cy="2688590"/>
          </a:xfrm>
          <a:prstGeom prst="rect">
            <a:avLst/>
          </a:prstGeom>
        </p:spPr>
      </p:pic>
      <p:pic>
        <p:nvPicPr>
          <p:cNvPr id="86" name="Image 2" descr="https://test-kimi-img.moonshot.cn/pub/slides/slides_tmpl/image/25-05-30-10:48:57-d0shp6c75iks832je44g.png"/>
          <p:cNvPicPr>
            <a:picLocks noChangeAspect="1"/>
          </p:cNvPicPr>
          <p:nvPr/>
        </p:nvPicPr>
        <p:blipFill>
          <a:blip r:embed="rId3"/>
          <a:stretch>
            <a:fillRect/>
          </a:stretch>
        </p:blipFill>
        <p:spPr>
          <a:xfrm>
            <a:off x="7863205" y="2070735"/>
            <a:ext cx="18415" cy="2688590"/>
          </a:xfrm>
          <a:prstGeom prst="rect">
            <a:avLst/>
          </a:prstGeom>
        </p:spPr>
      </p:pic>
      <p:sp>
        <p:nvSpPr>
          <p:cNvPr id="87" name="Shape 82"/>
          <p:cNvSpPr/>
          <p:nvPr/>
        </p:nvSpPr>
        <p:spPr>
          <a:xfrm>
            <a:off x="1196975" y="191198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88" name="Text 83"/>
          <p:cNvSpPr/>
          <p:nvPr/>
        </p:nvSpPr>
        <p:spPr>
          <a:xfrm>
            <a:off x="1196975" y="191198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89" name="Shape 84"/>
          <p:cNvSpPr/>
          <p:nvPr/>
        </p:nvSpPr>
        <p:spPr>
          <a:xfrm>
            <a:off x="4398645" y="188531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0" name="Text 85"/>
          <p:cNvSpPr/>
          <p:nvPr/>
        </p:nvSpPr>
        <p:spPr>
          <a:xfrm>
            <a:off x="4398645" y="188531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1" name="Shape 86"/>
          <p:cNvSpPr/>
          <p:nvPr/>
        </p:nvSpPr>
        <p:spPr>
          <a:xfrm>
            <a:off x="7746365" y="1845945"/>
            <a:ext cx="227330" cy="215265"/>
          </a:xfrm>
          <a:prstGeom prst="ellipse">
            <a:avLst/>
          </a:prstGeom>
          <a:solidFill>
            <a:srgbClr val="255A79"/>
          </a:solidFill>
          <a:ln w="19050">
            <a:gradFill flip="none" rotWithShape="1">
              <a:gsLst>
                <a:gs pos="15000">
                  <a:srgbClr val="6DAECC">
                    <a:alpha val="0"/>
                  </a:srgbClr>
                </a:gs>
                <a:gs pos="100000">
                  <a:srgbClr val="295C74"/>
                </a:gs>
              </a:gsLst>
              <a:lin ang="10740000" scaled="1"/>
            </a:gradFill>
            <a:prstDash val="solid"/>
          </a:ln>
        </p:spPr>
      </p:sp>
      <p:sp>
        <p:nvSpPr>
          <p:cNvPr id="92" name="Text 87"/>
          <p:cNvSpPr/>
          <p:nvPr/>
        </p:nvSpPr>
        <p:spPr>
          <a:xfrm>
            <a:off x="7746365" y="1845945"/>
            <a:ext cx="227330" cy="21526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3" name="Text 88"/>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软件运维</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8:20-d0shot475iks832je3p0.png"/>
          <p:cNvPicPr>
            <a:picLocks noChangeAspect="1"/>
          </p:cNvPicPr>
          <p:nvPr/>
        </p:nvPicPr>
        <p:blipFill>
          <a:blip r:embed="rId3"/>
          <a:srcRect t="55" b="55"/>
          <a:stretch/>
        </p:blipFill>
        <p:spPr>
          <a:xfrm>
            <a:off x="0" y="0"/>
            <a:ext cx="12192000" cy="4597400"/>
          </a:xfrm>
          <a:prstGeom prst="rect">
            <a:avLst/>
          </a:prstGeom>
        </p:spPr>
      </p:pic>
      <p:sp>
        <p:nvSpPr>
          <p:cNvPr id="3" name="Text 0"/>
          <p:cNvSpPr/>
          <p:nvPr/>
        </p:nvSpPr>
        <p:spPr>
          <a:xfrm>
            <a:off x="737235" y="5007610"/>
            <a:ext cx="4088765" cy="1231900"/>
          </a:xfrm>
          <a:prstGeom prst="rect">
            <a:avLst/>
          </a:prstGeom>
          <a:noFill/>
          <a:ln/>
        </p:spPr>
        <p:txBody>
          <a:bodyPr wrap="square" lIns="91440" tIns="45720" rIns="91440" bIns="45720" rtlCol="0" anchor="t">
            <a:spAutoFit/>
          </a:bodyPr>
          <a:lstStyle/>
          <a:p>
            <a:pPr marL="0" indent="0" algn="l">
              <a:lnSpc>
                <a:spcPct val="100000"/>
              </a:lnSpc>
              <a:buNone/>
            </a:pPr>
            <a:r>
              <a:rPr lang="en-US" sz="8000" b="1" dirty="0">
                <a:solidFill>
                  <a:srgbClr val="000000"/>
                </a:solidFill>
                <a:latin typeface="MiSans" pitchFamily="34" charset="0"/>
                <a:ea typeface="MiSans" pitchFamily="34" charset="-122"/>
                <a:cs typeface="MiSans" pitchFamily="34" charset="-120"/>
              </a:rPr>
              <a:t>03</a:t>
            </a:r>
            <a:endParaRPr lang="en-US" sz="1600" dirty="0"/>
          </a:p>
        </p:txBody>
      </p:sp>
      <p:sp>
        <p:nvSpPr>
          <p:cNvPr id="4" name="Text 1"/>
          <p:cNvSpPr/>
          <p:nvPr/>
        </p:nvSpPr>
        <p:spPr>
          <a:xfrm>
            <a:off x="2743835" y="4946015"/>
            <a:ext cx="4779645" cy="679450"/>
          </a:xfrm>
          <a:prstGeom prst="rect">
            <a:avLst/>
          </a:prstGeom>
          <a:noFill/>
          <a:ln/>
        </p:spPr>
        <p:txBody>
          <a:bodyPr wrap="square" lIns="91440" tIns="45720" rIns="91440" bIns="45720" rtlCol="0" anchor="t">
            <a:spAutoFit/>
          </a:bodyPr>
          <a:lstStyle/>
          <a:p>
            <a:pPr marL="0" indent="0" algn="just">
              <a:lnSpc>
                <a:spcPct val="100000"/>
              </a:lnSpc>
              <a:buNone/>
            </a:pPr>
            <a:r>
              <a:rPr lang="en-US" sz="4400" b="1" dirty="0">
                <a:solidFill>
                  <a:srgbClr val="000000"/>
                </a:solidFill>
                <a:latin typeface="MiSans" pitchFamily="34" charset="0"/>
                <a:ea typeface="MiSans" pitchFamily="34" charset="-122"/>
                <a:cs typeface="MiSans" pitchFamily="34" charset="-120"/>
              </a:rPr>
              <a:t>现代运维技术</a:t>
            </a:r>
            <a:endParaRPr lang="en-US" sz="1600" dirty="0"/>
          </a:p>
        </p:txBody>
      </p:sp>
      <p:sp>
        <p:nvSpPr>
          <p:cNvPr id="5" name="Shape 2"/>
          <p:cNvSpPr/>
          <p:nvPr/>
        </p:nvSpPr>
        <p:spPr>
          <a:xfrm>
            <a:off x="2471420" y="5046345"/>
            <a:ext cx="75565" cy="1244600"/>
          </a:xfrm>
          <a:prstGeom prst="roundRect">
            <a:avLst>
              <a:gd name="adj" fmla="val 50000"/>
            </a:avLst>
          </a:prstGeom>
          <a:solidFill>
            <a:srgbClr val="000000"/>
          </a:solidFill>
          <a:ln/>
        </p:spPr>
      </p:sp>
      <p:sp>
        <p:nvSpPr>
          <p:cNvPr id="6" name="Text 3"/>
          <p:cNvSpPr/>
          <p:nvPr/>
        </p:nvSpPr>
        <p:spPr>
          <a:xfrm>
            <a:off x="2471420" y="5046345"/>
            <a:ext cx="75565" cy="124460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Text 4"/>
          <p:cNvSpPr/>
          <p:nvPr/>
        </p:nvSpPr>
        <p:spPr>
          <a:xfrm>
            <a:off x="8585200" y="5926455"/>
            <a:ext cx="3276600" cy="431800"/>
          </a:xfrm>
          <a:prstGeom prst="rect">
            <a:avLst/>
          </a:prstGeom>
          <a:noFill/>
          <a:ln/>
        </p:spPr>
        <p:txBody>
          <a:bodyPr wrap="square" lIns="91440" tIns="45720" rIns="91440" bIns="45720" rtlCol="0" anchor="t">
            <a:spAutoFit/>
          </a:bodyPr>
          <a:lstStyle/>
          <a:p>
            <a:pPr marL="0" indent="0" algn="r">
              <a:lnSpc>
                <a:spcPct val="100000"/>
              </a:lnSpc>
              <a:buNone/>
            </a:pPr>
            <a:r>
              <a:rPr lang="en-US" sz="2800" dirty="0">
                <a:solidFill>
                  <a:srgbClr val="6DAECC">
                    <a:alpha val="20000"/>
                  </a:srgbClr>
                </a:solidFill>
                <a:latin typeface="MiSans" pitchFamily="34" charset="0"/>
                <a:ea typeface="MiSans" pitchFamily="34" charset="-122"/>
                <a:cs typeface="MiSans" pitchFamily="34" charset="-120"/>
              </a:rPr>
              <a:t>THE FIRST PART</a:t>
            </a:r>
            <a:endParaRPr lang="en-US" sz="16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FFFFFF"/>
        </a:solidFill>
        <a:effectLst/>
      </p:bgPr>
    </p:bg>
    <p:spTree>
      <p:nvGrpSpPr>
        <p:cNvPr id="1" name=""/>
        <p:cNvGrpSpPr/>
        <p:nvPr/>
      </p:nvGrpSpPr>
      <p:grpSpPr>
        <a:xfrm>
          <a:off x="0" y="0"/>
          <a:ext cx="0" cy="0"/>
          <a:chOff x="0" y="0"/>
          <a:chExt cx="0" cy="0"/>
        </a:xfrm>
      </p:grpSpPr>
      <p:pic>
        <p:nvPicPr>
          <p:cNvPr id="2" name="Image 0" descr="https://test-kimi-img.moonshot.cn/pub/slides/slides_tmpl/image/25-05-30-10:49:02-d0shp7k75iks832je45g.png"/>
          <p:cNvPicPr>
            <a:picLocks noChangeAspect="1"/>
          </p:cNvPicPr>
          <p:nvPr/>
        </p:nvPicPr>
        <p:blipFill>
          <a:blip r:embed="rId3"/>
          <a:srcRect l="20" r="20"/>
          <a:stretch/>
        </p:blipFill>
        <p:spPr>
          <a:xfrm>
            <a:off x="630555" y="1304290"/>
            <a:ext cx="3889375" cy="4761230"/>
          </a:xfrm>
          <a:prstGeom prst="rect">
            <a:avLst/>
          </a:prstGeom>
        </p:spPr>
      </p:pic>
      <p:sp>
        <p:nvSpPr>
          <p:cNvPr id="3" name="Shape 0"/>
          <p:cNvSpPr/>
          <p:nvPr/>
        </p:nvSpPr>
        <p:spPr>
          <a:xfrm>
            <a:off x="3981450" y="5556885"/>
            <a:ext cx="668020" cy="727075"/>
          </a:xfrm>
          <a:prstGeom prst="roundRect">
            <a:avLst>
              <a:gd name="adj" fmla="val 10513"/>
            </a:avLst>
          </a:prstGeom>
          <a:solidFill>
            <a:srgbClr val="295C74"/>
          </a:solidFill>
          <a:ln/>
        </p:spPr>
      </p:sp>
      <p:sp>
        <p:nvSpPr>
          <p:cNvPr id="4" name="Text 1"/>
          <p:cNvSpPr/>
          <p:nvPr/>
        </p:nvSpPr>
        <p:spPr>
          <a:xfrm>
            <a:off x="3981450" y="5556885"/>
            <a:ext cx="668020" cy="72707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5" name="Shape 2"/>
          <p:cNvSpPr/>
          <p:nvPr/>
        </p:nvSpPr>
        <p:spPr>
          <a:xfrm>
            <a:off x="4871720" y="3219450"/>
            <a:ext cx="3194685" cy="2845435"/>
          </a:xfrm>
          <a:prstGeom prst="roundRect">
            <a:avLst>
              <a:gd name="adj" fmla="val 10513"/>
            </a:avLst>
          </a:prstGeom>
          <a:solidFill>
            <a:srgbClr val="FFFFFF"/>
          </a:solidFill>
          <a:ln w="12700">
            <a:solidFill>
              <a:srgbClr val="295C74"/>
            </a:solidFill>
            <a:prstDash val="solid"/>
          </a:ln>
        </p:spPr>
      </p:sp>
      <p:sp>
        <p:nvSpPr>
          <p:cNvPr id="6" name="Text 3"/>
          <p:cNvSpPr/>
          <p:nvPr/>
        </p:nvSpPr>
        <p:spPr>
          <a:xfrm>
            <a:off x="4871720" y="3219450"/>
            <a:ext cx="3194685" cy="284543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7" name="Shape 4"/>
          <p:cNvSpPr/>
          <p:nvPr/>
        </p:nvSpPr>
        <p:spPr>
          <a:xfrm>
            <a:off x="8293100" y="3244850"/>
            <a:ext cx="3157220" cy="2833370"/>
          </a:xfrm>
          <a:prstGeom prst="roundRect">
            <a:avLst>
              <a:gd name="adj" fmla="val 10513"/>
            </a:avLst>
          </a:prstGeom>
          <a:solidFill>
            <a:srgbClr val="FFFFFF"/>
          </a:solidFill>
          <a:ln w="12700">
            <a:solidFill>
              <a:srgbClr val="295C74"/>
            </a:solidFill>
            <a:prstDash val="solid"/>
          </a:ln>
        </p:spPr>
      </p:sp>
      <p:sp>
        <p:nvSpPr>
          <p:cNvPr id="8" name="Text 5"/>
          <p:cNvSpPr/>
          <p:nvPr/>
        </p:nvSpPr>
        <p:spPr>
          <a:xfrm>
            <a:off x="8293100" y="3244850"/>
            <a:ext cx="3157220" cy="2833370"/>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9" name="Shape 6"/>
          <p:cNvSpPr/>
          <p:nvPr/>
        </p:nvSpPr>
        <p:spPr>
          <a:xfrm rot="16200000">
            <a:off x="7375085" y="-681795"/>
            <a:ext cx="72000" cy="5166995"/>
          </a:xfrm>
          <a:prstGeom prst="parallelogram">
            <a:avLst/>
          </a:prstGeom>
          <a:gradFill flip="none" rotWithShape="1">
            <a:gsLst>
              <a:gs pos="28000">
                <a:srgbClr val="A8CFE0">
                  <a:alpha val="0"/>
                </a:srgbClr>
              </a:gs>
              <a:gs pos="100000">
                <a:srgbClr val="3178A1"/>
              </a:gs>
            </a:gsLst>
            <a:lin ang="16200000" scaled="1"/>
          </a:gradFill>
          <a:ln/>
        </p:spPr>
      </p:sp>
      <p:sp>
        <p:nvSpPr>
          <p:cNvPr id="10" name="Text 7"/>
          <p:cNvSpPr/>
          <p:nvPr/>
        </p:nvSpPr>
        <p:spPr>
          <a:xfrm rot="16200000">
            <a:off x="7375085" y="-681795"/>
            <a:ext cx="72000" cy="5166995"/>
          </a:xfrm>
          <a:prstGeom prst="rect">
            <a:avLst/>
          </a:prstGeom>
          <a:noFill/>
          <a:ln/>
        </p:spPr>
        <p:txBody>
          <a:bodyPr wrap="square" lIns="45720" tIns="91440" rIns="91440" bIns="45720" rtlCol="0" anchor="ctr"/>
          <a:lstStyle/>
          <a:p>
            <a:pPr marL="0" indent="0">
              <a:lnSpc>
                <a:spcPct val="100000"/>
              </a:lnSpc>
              <a:buNone/>
            </a:pPr>
            <a:endParaRPr lang="en-US" sz="1600" dirty="0"/>
          </a:p>
        </p:txBody>
      </p:sp>
      <p:sp>
        <p:nvSpPr>
          <p:cNvPr id="11" name="Text 8"/>
          <p:cNvSpPr/>
          <p:nvPr/>
        </p:nvSpPr>
        <p:spPr>
          <a:xfrm>
            <a:off x="4802505" y="1382395"/>
            <a:ext cx="4551045" cy="374650"/>
          </a:xfrm>
          <a:prstGeom prst="rect">
            <a:avLst/>
          </a:prstGeom>
          <a:noFill/>
          <a:ln/>
        </p:spPr>
        <p:txBody>
          <a:bodyPr wrap="square" lIns="91440" tIns="45720" rIns="91440" bIns="45720" rtlCol="0" anchor="t">
            <a:spAutoFit/>
          </a:bodyPr>
          <a:lstStyle/>
          <a:p>
            <a:pPr marL="0" indent="0" algn="just">
              <a:lnSpc>
                <a:spcPct val="100000"/>
              </a:lnSpc>
              <a:buNone/>
            </a:pPr>
            <a:r>
              <a:rPr lang="en-US" sz="2400" b="1" dirty="0">
                <a:solidFill>
                  <a:srgbClr val="000000"/>
                </a:solidFill>
                <a:latin typeface="MiSans" pitchFamily="34" charset="0"/>
                <a:ea typeface="MiSans" pitchFamily="34" charset="-122"/>
                <a:cs typeface="MiSans" pitchFamily="34" charset="-120"/>
              </a:rPr>
              <a:t>自动化运维工具</a:t>
            </a:r>
            <a:endParaRPr lang="en-US" sz="1600" dirty="0"/>
          </a:p>
        </p:txBody>
      </p:sp>
      <p:sp>
        <p:nvSpPr>
          <p:cNvPr id="12" name="Text 9"/>
          <p:cNvSpPr/>
          <p:nvPr/>
        </p:nvSpPr>
        <p:spPr>
          <a:xfrm>
            <a:off x="4802505" y="1976755"/>
            <a:ext cx="6647815" cy="870347"/>
          </a:xfrm>
          <a:prstGeom prst="rect">
            <a:avLst/>
          </a:prstGeom>
          <a:noFill/>
          <a:ln/>
        </p:spPr>
        <p:txBody>
          <a:bodyPr wrap="square" lIns="91440" tIns="45720" rIns="91440" bIns="4572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现代运维技术中，自动化运维工具的出现极大地提高了运维效率。例如，Ansible、SaltStack等工具可以通过编写脚本，实现批量部署、配置管理等功能。运维人员只需编写一次脚本，即可在多台服务器上自动执行任务，节省了大量时间和人力。</a:t>
            </a:r>
            <a:endParaRPr lang="en-US" sz="1600" dirty="0"/>
          </a:p>
        </p:txBody>
      </p:sp>
      <p:sp>
        <p:nvSpPr>
          <p:cNvPr id="13" name="Text 10"/>
          <p:cNvSpPr/>
          <p:nvPr/>
        </p:nvSpPr>
        <p:spPr>
          <a:xfrm>
            <a:off x="2032000" y="1793240"/>
            <a:ext cx="4064000" cy="276225"/>
          </a:xfrm>
          <a:prstGeom prst="rect">
            <a:avLst/>
          </a:prstGeom>
          <a:noFill/>
          <a:ln/>
        </p:spPr>
        <p:txBody>
          <a:bodyPr wrap="square" lIns="91440" tIns="45720" rIns="91440" bIns="45720" rtlCol="0" anchor="t">
            <a:spAutoFit/>
          </a:bodyPr>
          <a:lstStyle/>
          <a:p>
            <a:pPr marL="0" indent="0" algn="l">
              <a:lnSpc>
                <a:spcPct val="100000"/>
              </a:lnSpc>
              <a:buNone/>
            </a:pPr>
            <a:r>
              <a:rPr lang="en-US" sz="1800" dirty="0">
                <a:solidFill>
                  <a:srgbClr val="333333"/>
                </a:solidFill>
                <a:latin typeface="MiSans" pitchFamily="34" charset="0"/>
                <a:ea typeface="MiSans" pitchFamily="34" charset="-122"/>
                <a:cs typeface="MiSans" pitchFamily="34" charset="-120"/>
              </a:rPr>
              <a:t> </a:t>
            </a:r>
            <a:endParaRPr lang="en-US" sz="1600" dirty="0"/>
          </a:p>
        </p:txBody>
      </p:sp>
      <p:sp>
        <p:nvSpPr>
          <p:cNvPr id="14" name="Text 11"/>
          <p:cNvSpPr/>
          <p:nvPr/>
        </p:nvSpPr>
        <p:spPr>
          <a:xfrm>
            <a:off x="50482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自动化运维流程</a:t>
            </a:r>
            <a:endParaRPr lang="en-US" sz="1600" dirty="0"/>
          </a:p>
        </p:txBody>
      </p:sp>
      <p:sp>
        <p:nvSpPr>
          <p:cNvPr id="15" name="Text 12"/>
          <p:cNvSpPr/>
          <p:nvPr/>
        </p:nvSpPr>
        <p:spPr>
          <a:xfrm>
            <a:off x="8413750" y="3526155"/>
            <a:ext cx="3100705" cy="247650"/>
          </a:xfrm>
          <a:prstGeom prst="rect">
            <a:avLst/>
          </a:prstGeom>
          <a:noFill/>
          <a:ln/>
        </p:spPr>
        <p:txBody>
          <a:bodyPr wrap="square" lIns="0" tIns="0" rIns="0" bIns="35941" rtlCol="0" anchor="b">
            <a:spAutoFit/>
          </a:bodyPr>
          <a:lstStyle/>
          <a:p>
            <a:pPr marL="0" indent="0" algn="just">
              <a:lnSpc>
                <a:spcPct val="100000"/>
              </a:lnSpc>
              <a:buNone/>
            </a:pPr>
            <a:r>
              <a:rPr lang="en-US" sz="1600" b="1" dirty="0">
                <a:solidFill>
                  <a:srgbClr val="333333"/>
                </a:solidFill>
                <a:latin typeface="MiSans" pitchFamily="34" charset="0"/>
                <a:ea typeface="MiSans" pitchFamily="34" charset="-122"/>
                <a:cs typeface="MiSans" pitchFamily="34" charset="-120"/>
              </a:rPr>
              <a:t>自动化运维优势</a:t>
            </a:r>
            <a:endParaRPr lang="en-US" sz="1600" dirty="0"/>
          </a:p>
        </p:txBody>
      </p:sp>
      <p:sp>
        <p:nvSpPr>
          <p:cNvPr id="16" name="Text 13"/>
          <p:cNvSpPr/>
          <p:nvPr/>
        </p:nvSpPr>
        <p:spPr>
          <a:xfrm>
            <a:off x="5048250" y="3935095"/>
            <a:ext cx="2872740" cy="2030809"/>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自动化运维不仅局限于工具的使用，还包括流程的自动化。现代运维中，运维人员可以将常见的运维任务，如软件更新、备份等，设计成自动化流程。通过定时任务或触发机制，自动执行这些流程，减少了人为操作的失误。</a:t>
            </a:r>
            <a:endParaRPr lang="en-US" sz="1600" dirty="0"/>
          </a:p>
        </p:txBody>
      </p:sp>
      <p:sp>
        <p:nvSpPr>
          <p:cNvPr id="17" name="Text 14"/>
          <p:cNvSpPr/>
          <p:nvPr/>
        </p:nvSpPr>
        <p:spPr>
          <a:xfrm>
            <a:off x="8413750" y="3935095"/>
            <a:ext cx="2872740" cy="1740694"/>
          </a:xfrm>
          <a:prstGeom prst="rect">
            <a:avLst/>
          </a:prstGeom>
          <a:noFill/>
          <a:ln/>
        </p:spPr>
        <p:txBody>
          <a:bodyPr wrap="square" lIns="0" tIns="0" rIns="0" bIns="0" rtlCol="0" anchor="t">
            <a:spAutoFit/>
          </a:bodyPr>
          <a:lstStyle/>
          <a:p>
            <a:pPr marL="0" indent="0" algn="just">
              <a:lnSpc>
                <a:spcPct val="130000"/>
              </a:lnSpc>
              <a:buNone/>
            </a:pPr>
            <a:r>
              <a:rPr lang="en-US" sz="1400" dirty="0">
                <a:solidFill>
                  <a:srgbClr val="2B2F36"/>
                </a:solidFill>
                <a:latin typeface="MiSans" pitchFamily="34" charset="0"/>
                <a:ea typeface="MiSans" pitchFamily="34" charset="-122"/>
                <a:cs typeface="MiSans" pitchFamily="34" charset="-120"/>
              </a:rPr>
              <a:t>自动化运维的优势在于高效率和高可靠性。它可以快速完成大量重复性任务，减少了运维人员的工作负担；同时，自动化流程减少了人为干预，降低了因人为失误导致的系统故障风险。</a:t>
            </a:r>
            <a:endParaRPr lang="en-US" sz="1600" dirty="0"/>
          </a:p>
        </p:txBody>
      </p:sp>
      <p:sp>
        <p:nvSpPr>
          <p:cNvPr id="18" name="Text 15"/>
          <p:cNvSpPr/>
          <p:nvPr/>
        </p:nvSpPr>
        <p:spPr>
          <a:xfrm>
            <a:off x="638810" y="469900"/>
            <a:ext cx="10782935" cy="431800"/>
          </a:xfrm>
          <a:prstGeom prst="rect">
            <a:avLst/>
          </a:prstGeom>
          <a:noFill/>
          <a:ln/>
        </p:spPr>
        <p:txBody>
          <a:bodyPr wrap="square" lIns="91440" tIns="45720" rIns="91440" bIns="45720" rtlCol="0" anchor="t">
            <a:spAutoFit/>
          </a:bodyPr>
          <a:lstStyle/>
          <a:p>
            <a:pPr marL="0" indent="0" algn="just">
              <a:lnSpc>
                <a:spcPct val="100000"/>
              </a:lnSpc>
              <a:buNone/>
            </a:pPr>
            <a:r>
              <a:rPr lang="en-US" sz="2800" b="1" dirty="0">
                <a:solidFill>
                  <a:srgbClr val="295C74"/>
                </a:solidFill>
                <a:latin typeface="MiSans" pitchFamily="34" charset="0"/>
                <a:ea typeface="MiSans" pitchFamily="34" charset="-122"/>
                <a:cs typeface="MiSans" pitchFamily="34" charset="-120"/>
              </a:rPr>
              <a:t>自动化运维</a:t>
            </a:r>
            <a:endParaRPr lang="en-US" sz="1600" dirty="0"/>
          </a:p>
        </p:txBody>
      </p:sp>
    </p:spTree>
  </p:cSld>
  <p:clrMapOvr>
    <a:masterClrMapping/>
  </p:clrMapOvr>
</p:sld>
</file>

<file path=ppt/theme/theme1.xml><?xml version="1.0" encoding="utf-8"?>
<a:theme xmlns:a="http://schemas.openxmlformats.org/drawingml/2006/main" name="Custom Theme">
  <a:themeElements>
    <a:clrScheme name="Custom">
      <a:dk1>
        <a:srgbClr val="000000"/>
      </a:dk1>
      <a:lt1>
        <a:srgbClr val="FFFFFF"/>
      </a:lt1>
      <a:dk2>
        <a:srgbClr val="333333"/>
      </a:dk2>
      <a:lt2>
        <a:srgbClr val="EEEEEE"/>
      </a:lt2>
      <a:accent1>
        <a:srgbClr val="6DAECC"/>
      </a:accent1>
      <a:accent2>
        <a:srgbClr val="00FFFF"/>
      </a:accent2>
      <a:accent3>
        <a:srgbClr val="3178A1"/>
      </a:accent3>
      <a:accent4>
        <a:srgbClr val="1C4275"/>
      </a:accent4>
      <a:accent5>
        <a:srgbClr val="E8E8E6"/>
      </a:accent5>
      <a:accent6>
        <a:srgbClr val="7F7F7F"/>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TotalTime>
  <Words>825</Words>
  <Application>Microsoft Office PowerPoint</Application>
  <PresentationFormat>宽屏</PresentationFormat>
  <Paragraphs>175</Paragraphs>
  <Slides>24</Slides>
  <Notes>24</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24</vt:i4>
      </vt:variant>
    </vt:vector>
  </HeadingPairs>
  <TitlesOfParts>
    <vt:vector size="27" baseType="lpstr">
      <vt:lpstr>MiSans</vt:lpstr>
      <vt:lpstr>Arial</vt:lpstr>
      <vt:lpstr>Custom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mason huang</cp:lastModifiedBy>
  <cp:revision>3</cp:revision>
  <dcterms:created xsi:type="dcterms:W3CDTF">2025-07-13T00:29:43Z</dcterms:created>
  <dcterms:modified xsi:type="dcterms:W3CDTF">2025-07-13T00:34:23Z</dcterms:modified>
</cp:coreProperties>
</file>